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 id="2147483660" r:id="rId5"/>
    <p:sldMasterId id="2147483678" r:id="rId6"/>
  </p:sldMasterIdLst>
  <p:notesMasterIdLst>
    <p:notesMasterId r:id="rId38"/>
  </p:notesMasterIdLst>
  <p:handoutMasterIdLst>
    <p:handoutMasterId r:id="rId39"/>
  </p:handoutMasterIdLst>
  <p:sldIdLst>
    <p:sldId id="266" r:id="rId7"/>
    <p:sldId id="267" r:id="rId8"/>
    <p:sldId id="270" r:id="rId9"/>
    <p:sldId id="269" r:id="rId10"/>
    <p:sldId id="271" r:id="rId11"/>
    <p:sldId id="272" r:id="rId12"/>
    <p:sldId id="268" r:id="rId13"/>
    <p:sldId id="256" r:id="rId14"/>
    <p:sldId id="257" r:id="rId15"/>
    <p:sldId id="259" r:id="rId16"/>
    <p:sldId id="260" r:id="rId17"/>
    <p:sldId id="258" r:id="rId18"/>
    <p:sldId id="262" r:id="rId19"/>
    <p:sldId id="261" r:id="rId20"/>
    <p:sldId id="263"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nestdivine74@gmail.com" initials="" lastIdx="4" clrIdx="0">
    <p:extLst>
      <p:ext uri="{19B8F6BF-5375-455C-9EA6-DF929625EA0E}">
        <p15:presenceInfo xmlns:p15="http://schemas.microsoft.com/office/powerpoint/2012/main" userId="3012ee44e53214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E953C9-14FB-4B54-9E3B-E3915A09270B}" v="8" dt="2024-02-06T02:56:31.6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01" autoAdjust="0"/>
    <p:restoredTop sz="94660"/>
  </p:normalViewPr>
  <p:slideViewPr>
    <p:cSldViewPr snapToGrid="0">
      <p:cViewPr varScale="1">
        <p:scale>
          <a:sx n="93" d="100"/>
          <a:sy n="93" d="100"/>
        </p:scale>
        <p:origin x="67" y="12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9" d="100"/>
          <a:sy n="89" d="100"/>
        </p:scale>
        <p:origin x="378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lihlahla Ferdinand" userId="a46f6e2b-ec37-4c42-b331-a1770c15e649" providerId="ADAL" clId="{B0E953C9-14FB-4B54-9E3B-E3915A09270B}"/>
    <pc:docChg chg="undo custSel addSld delSld modSld sldOrd">
      <pc:chgData name="Rolihlahla Ferdinand" userId="a46f6e2b-ec37-4c42-b331-a1770c15e649" providerId="ADAL" clId="{B0E953C9-14FB-4B54-9E3B-E3915A09270B}" dt="2024-02-06T02:56:02.571" v="18"/>
      <pc:docMkLst>
        <pc:docMk/>
      </pc:docMkLst>
      <pc:sldChg chg="modSp add del mod">
        <pc:chgData name="Rolihlahla Ferdinand" userId="a46f6e2b-ec37-4c42-b331-a1770c15e649" providerId="ADAL" clId="{B0E953C9-14FB-4B54-9E3B-E3915A09270B}" dt="2024-02-06T02:56:02.571" v="18"/>
        <pc:sldMkLst>
          <pc:docMk/>
          <pc:sldMk cId="1032301860" sldId="256"/>
        </pc:sldMkLst>
        <pc:spChg chg="mod">
          <ac:chgData name="Rolihlahla Ferdinand" userId="a46f6e2b-ec37-4c42-b331-a1770c15e649" providerId="ADAL" clId="{B0E953C9-14FB-4B54-9E3B-E3915A09270B}" dt="2024-02-06T02:56:02.571" v="18"/>
          <ac:spMkLst>
            <pc:docMk/>
            <pc:sldMk cId="1032301860" sldId="256"/>
            <ac:spMk id="3" creationId="{8A2DEF1F-E60E-BA21-2F9F-9FB77BC56B00}"/>
          </ac:spMkLst>
        </pc:spChg>
      </pc:sldChg>
      <pc:sldChg chg="add del">
        <pc:chgData name="Rolihlahla Ferdinand" userId="a46f6e2b-ec37-4c42-b331-a1770c15e649" providerId="ADAL" clId="{B0E953C9-14FB-4B54-9E3B-E3915A09270B}" dt="2024-02-06T02:56:02.571" v="18"/>
        <pc:sldMkLst>
          <pc:docMk/>
          <pc:sldMk cId="4186368940" sldId="257"/>
        </pc:sldMkLst>
      </pc:sldChg>
      <pc:sldChg chg="add del">
        <pc:chgData name="Rolihlahla Ferdinand" userId="a46f6e2b-ec37-4c42-b331-a1770c15e649" providerId="ADAL" clId="{B0E953C9-14FB-4B54-9E3B-E3915A09270B}" dt="2024-02-06T02:56:02.571" v="18"/>
        <pc:sldMkLst>
          <pc:docMk/>
          <pc:sldMk cId="1546609367" sldId="258"/>
        </pc:sldMkLst>
      </pc:sldChg>
      <pc:sldChg chg="add del">
        <pc:chgData name="Rolihlahla Ferdinand" userId="a46f6e2b-ec37-4c42-b331-a1770c15e649" providerId="ADAL" clId="{B0E953C9-14FB-4B54-9E3B-E3915A09270B}" dt="2024-02-06T02:56:02.571" v="18"/>
        <pc:sldMkLst>
          <pc:docMk/>
          <pc:sldMk cId="3464079141" sldId="259"/>
        </pc:sldMkLst>
      </pc:sldChg>
      <pc:sldChg chg="add del">
        <pc:chgData name="Rolihlahla Ferdinand" userId="a46f6e2b-ec37-4c42-b331-a1770c15e649" providerId="ADAL" clId="{B0E953C9-14FB-4B54-9E3B-E3915A09270B}" dt="2024-02-06T02:56:02.571" v="18"/>
        <pc:sldMkLst>
          <pc:docMk/>
          <pc:sldMk cId="337239105" sldId="260"/>
        </pc:sldMkLst>
      </pc:sldChg>
      <pc:sldChg chg="add del">
        <pc:chgData name="Rolihlahla Ferdinand" userId="a46f6e2b-ec37-4c42-b331-a1770c15e649" providerId="ADAL" clId="{B0E953C9-14FB-4B54-9E3B-E3915A09270B}" dt="2024-02-06T02:56:02.571" v="18"/>
        <pc:sldMkLst>
          <pc:docMk/>
          <pc:sldMk cId="1051636711" sldId="261"/>
        </pc:sldMkLst>
      </pc:sldChg>
      <pc:sldChg chg="add del">
        <pc:chgData name="Rolihlahla Ferdinand" userId="a46f6e2b-ec37-4c42-b331-a1770c15e649" providerId="ADAL" clId="{B0E953C9-14FB-4B54-9E3B-E3915A09270B}" dt="2024-02-06T02:56:02.571" v="18"/>
        <pc:sldMkLst>
          <pc:docMk/>
          <pc:sldMk cId="202313382" sldId="262"/>
        </pc:sldMkLst>
      </pc:sldChg>
      <pc:sldChg chg="add del">
        <pc:chgData name="Rolihlahla Ferdinand" userId="a46f6e2b-ec37-4c42-b331-a1770c15e649" providerId="ADAL" clId="{B0E953C9-14FB-4B54-9E3B-E3915A09270B}" dt="2024-02-06T02:56:02.571" v="18"/>
        <pc:sldMkLst>
          <pc:docMk/>
          <pc:sldMk cId="589794425" sldId="263"/>
        </pc:sldMkLst>
      </pc:sldChg>
      <pc:sldChg chg="modSp mod">
        <pc:chgData name="Rolihlahla Ferdinand" userId="a46f6e2b-ec37-4c42-b331-a1770c15e649" providerId="ADAL" clId="{B0E953C9-14FB-4B54-9E3B-E3915A09270B}" dt="2024-02-05T05:10:30.672" v="1" actId="1076"/>
        <pc:sldMkLst>
          <pc:docMk/>
          <pc:sldMk cId="676295744" sldId="271"/>
        </pc:sldMkLst>
        <pc:picChg chg="mod ord">
          <ac:chgData name="Rolihlahla Ferdinand" userId="a46f6e2b-ec37-4c42-b331-a1770c15e649" providerId="ADAL" clId="{B0E953C9-14FB-4B54-9E3B-E3915A09270B}" dt="2024-02-05T05:10:30.672" v="1" actId="1076"/>
          <ac:picMkLst>
            <pc:docMk/>
            <pc:sldMk cId="676295744" sldId="271"/>
            <ac:picMk id="6" creationId="{E4172C3F-E5D9-9D70-7C80-6D4E3E7B0BEB}"/>
          </ac:picMkLst>
        </pc:picChg>
      </pc:sldChg>
      <pc:sldChg chg="new del ord">
        <pc:chgData name="Rolihlahla Ferdinand" userId="a46f6e2b-ec37-4c42-b331-a1770c15e649" providerId="ADAL" clId="{B0E953C9-14FB-4B54-9E3B-E3915A09270B}" dt="2024-02-05T05:51:19.450" v="9" actId="47"/>
        <pc:sldMkLst>
          <pc:docMk/>
          <pc:sldMk cId="831829324" sldId="273"/>
        </pc:sldMkLst>
      </pc:sldChg>
      <pc:sldChg chg="add del">
        <pc:chgData name="Rolihlahla Ferdinand" userId="a46f6e2b-ec37-4c42-b331-a1770c15e649" providerId="ADAL" clId="{B0E953C9-14FB-4B54-9E3B-E3915A09270B}" dt="2024-02-06T02:56:02.571" v="18"/>
        <pc:sldMkLst>
          <pc:docMk/>
          <pc:sldMk cId="2026053835" sldId="273"/>
        </pc:sldMkLst>
      </pc:sldChg>
      <pc:sldChg chg="new del ord">
        <pc:chgData name="Rolihlahla Ferdinand" userId="a46f6e2b-ec37-4c42-b331-a1770c15e649" providerId="ADAL" clId="{B0E953C9-14FB-4B54-9E3B-E3915A09270B}" dt="2024-02-05T05:50:11.318" v="5" actId="2696"/>
        <pc:sldMkLst>
          <pc:docMk/>
          <pc:sldMk cId="2677571350" sldId="273"/>
        </pc:sldMkLst>
      </pc:sldChg>
      <pc:sldChg chg="add del">
        <pc:chgData name="Rolihlahla Ferdinand" userId="a46f6e2b-ec37-4c42-b331-a1770c15e649" providerId="ADAL" clId="{B0E953C9-14FB-4B54-9E3B-E3915A09270B}" dt="2024-02-06T02:56:02.571" v="18"/>
        <pc:sldMkLst>
          <pc:docMk/>
          <pc:sldMk cId="3665787134" sldId="274"/>
        </pc:sldMkLst>
      </pc:sldChg>
      <pc:sldChg chg="add del">
        <pc:chgData name="Rolihlahla Ferdinand" userId="a46f6e2b-ec37-4c42-b331-a1770c15e649" providerId="ADAL" clId="{B0E953C9-14FB-4B54-9E3B-E3915A09270B}" dt="2024-02-06T02:56:02.571" v="18"/>
        <pc:sldMkLst>
          <pc:docMk/>
          <pc:sldMk cId="3531240052" sldId="275"/>
        </pc:sldMkLst>
      </pc:sldChg>
      <pc:sldChg chg="add del">
        <pc:chgData name="Rolihlahla Ferdinand" userId="a46f6e2b-ec37-4c42-b331-a1770c15e649" providerId="ADAL" clId="{B0E953C9-14FB-4B54-9E3B-E3915A09270B}" dt="2024-02-06T02:56:02.571" v="18"/>
        <pc:sldMkLst>
          <pc:docMk/>
          <pc:sldMk cId="523031209" sldId="276"/>
        </pc:sldMkLst>
      </pc:sldChg>
      <pc:sldChg chg="add del">
        <pc:chgData name="Rolihlahla Ferdinand" userId="a46f6e2b-ec37-4c42-b331-a1770c15e649" providerId="ADAL" clId="{B0E953C9-14FB-4B54-9E3B-E3915A09270B}" dt="2024-02-06T02:56:02.571" v="18"/>
        <pc:sldMkLst>
          <pc:docMk/>
          <pc:sldMk cId="4124124579" sldId="277"/>
        </pc:sldMkLst>
      </pc:sldChg>
      <pc:sldChg chg="add del">
        <pc:chgData name="Rolihlahla Ferdinand" userId="a46f6e2b-ec37-4c42-b331-a1770c15e649" providerId="ADAL" clId="{B0E953C9-14FB-4B54-9E3B-E3915A09270B}" dt="2024-02-06T02:56:02.571" v="18"/>
        <pc:sldMkLst>
          <pc:docMk/>
          <pc:sldMk cId="843891925" sldId="278"/>
        </pc:sldMkLst>
      </pc:sldChg>
      <pc:sldChg chg="add del">
        <pc:chgData name="Rolihlahla Ferdinand" userId="a46f6e2b-ec37-4c42-b331-a1770c15e649" providerId="ADAL" clId="{B0E953C9-14FB-4B54-9E3B-E3915A09270B}" dt="2024-02-06T02:56:02.571" v="18"/>
        <pc:sldMkLst>
          <pc:docMk/>
          <pc:sldMk cId="1001223451" sldId="279"/>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4-02-03T10:56:37.147" idx="4">
    <p:pos x="10" y="10"/>
    <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5E9773-6251-4384-903B-10EDF891B1CE}" type="doc">
      <dgm:prSet loTypeId="urn:microsoft.com/office/officeart/2005/8/layout/chart3" loCatId="cycle" qsTypeId="urn:microsoft.com/office/officeart/2005/8/quickstyle/simple1" qsCatId="simple" csTypeId="urn:microsoft.com/office/officeart/2005/8/colors/accent1_2" csCatId="accent1" phldr="1"/>
      <dgm:spPr/>
      <dgm:t>
        <a:bodyPr/>
        <a:lstStyle/>
        <a:p>
          <a:endParaRPr lang="en-US"/>
        </a:p>
      </dgm:t>
    </dgm:pt>
    <dgm:pt modelId="{46F9ECEA-2C2C-4329-B0B9-79788DB23A9B}">
      <dgm:prSet/>
      <dgm:spPr/>
      <dgm:t>
        <a:bodyPr/>
        <a:lstStyle/>
        <a:p>
          <a:r>
            <a:rPr lang="en-US" dirty="0"/>
            <a:t>Multi-Scale GIS Mapping includes data collection, prediction model development, GIS mapping, and energy planning. It offers a layered understanding of energy performance.</a:t>
          </a:r>
        </a:p>
      </dgm:t>
    </dgm:pt>
    <dgm:pt modelId="{59413C1B-F385-41BB-952F-4E43B17CDC9C}" type="parTrans" cxnId="{BACC70F5-6A27-44BC-BE2F-448FAFC0F2B0}">
      <dgm:prSet/>
      <dgm:spPr/>
      <dgm:t>
        <a:bodyPr/>
        <a:lstStyle/>
        <a:p>
          <a:endParaRPr lang="en-US"/>
        </a:p>
      </dgm:t>
    </dgm:pt>
    <dgm:pt modelId="{13721E08-9988-428B-8E75-A4F3706D9D8C}" type="sibTrans" cxnId="{BACC70F5-6A27-44BC-BE2F-448FAFC0F2B0}">
      <dgm:prSet/>
      <dgm:spPr/>
      <dgm:t>
        <a:bodyPr/>
        <a:lstStyle/>
        <a:p>
          <a:endParaRPr lang="en-US"/>
        </a:p>
      </dgm:t>
    </dgm:pt>
    <dgm:pt modelId="{45448894-2F7B-457E-99AB-1803E1C1F679}">
      <dgm:prSet/>
      <dgm:spPr/>
      <dgm:t>
        <a:bodyPr/>
        <a:lstStyle/>
        <a:p>
          <a:r>
            <a:rPr lang="en-US" dirty="0"/>
            <a:t>This technique could help in understanding how climate change and air pollution impact different scales, from local neighborhoods to entire cities, aiding in targeted policy-making.</a:t>
          </a:r>
        </a:p>
      </dgm:t>
    </dgm:pt>
    <dgm:pt modelId="{735F1BA6-5F67-4812-A2CB-7B696EDC4172}" type="parTrans" cxnId="{206F8879-998E-42AA-B5B7-4A6E602A9E11}">
      <dgm:prSet/>
      <dgm:spPr/>
      <dgm:t>
        <a:bodyPr/>
        <a:lstStyle/>
        <a:p>
          <a:endParaRPr lang="en-US"/>
        </a:p>
      </dgm:t>
    </dgm:pt>
    <dgm:pt modelId="{478D8D7A-FEFA-4F84-A5E6-E284215CFF05}" type="sibTrans" cxnId="{206F8879-998E-42AA-B5B7-4A6E602A9E11}">
      <dgm:prSet/>
      <dgm:spPr/>
      <dgm:t>
        <a:bodyPr/>
        <a:lstStyle/>
        <a:p>
          <a:endParaRPr lang="en-US"/>
        </a:p>
      </dgm:t>
    </dgm:pt>
    <dgm:pt modelId="{9C4765F9-1DFA-4827-AAF3-4577B022D298}" type="pres">
      <dgm:prSet presAssocID="{455E9773-6251-4384-903B-10EDF891B1CE}" presName="compositeShape" presStyleCnt="0">
        <dgm:presLayoutVars>
          <dgm:chMax val="7"/>
          <dgm:dir/>
          <dgm:resizeHandles val="exact"/>
        </dgm:presLayoutVars>
      </dgm:prSet>
      <dgm:spPr/>
    </dgm:pt>
    <dgm:pt modelId="{9700F4E8-74D0-434E-91C3-53C95BE5A136}" type="pres">
      <dgm:prSet presAssocID="{455E9773-6251-4384-903B-10EDF891B1CE}" presName="wedge1" presStyleLbl="node1" presStyleIdx="0" presStyleCnt="2"/>
      <dgm:spPr/>
    </dgm:pt>
    <dgm:pt modelId="{0DDCBBC0-3456-41CE-9C49-82A34B5DDAC0}" type="pres">
      <dgm:prSet presAssocID="{455E9773-6251-4384-903B-10EDF891B1CE}" presName="wedge1Tx" presStyleLbl="node1" presStyleIdx="0" presStyleCnt="2">
        <dgm:presLayoutVars>
          <dgm:chMax val="0"/>
          <dgm:chPref val="0"/>
          <dgm:bulletEnabled val="1"/>
        </dgm:presLayoutVars>
      </dgm:prSet>
      <dgm:spPr/>
    </dgm:pt>
    <dgm:pt modelId="{41B0C7A9-81D8-4C03-BF6C-BFAF92ABE292}" type="pres">
      <dgm:prSet presAssocID="{455E9773-6251-4384-903B-10EDF891B1CE}" presName="wedge2" presStyleLbl="node1" presStyleIdx="1" presStyleCnt="2"/>
      <dgm:spPr/>
    </dgm:pt>
    <dgm:pt modelId="{F33CD746-BEBE-4812-BBE8-6943FF7C2994}" type="pres">
      <dgm:prSet presAssocID="{455E9773-6251-4384-903B-10EDF891B1CE}" presName="wedge2Tx" presStyleLbl="node1" presStyleIdx="1" presStyleCnt="2">
        <dgm:presLayoutVars>
          <dgm:chMax val="0"/>
          <dgm:chPref val="0"/>
          <dgm:bulletEnabled val="1"/>
        </dgm:presLayoutVars>
      </dgm:prSet>
      <dgm:spPr/>
    </dgm:pt>
  </dgm:ptLst>
  <dgm:cxnLst>
    <dgm:cxn modelId="{2CF4520A-B58D-4456-BE02-9E240B20A339}" type="presOf" srcId="{46F9ECEA-2C2C-4329-B0B9-79788DB23A9B}" destId="{41B0C7A9-81D8-4C03-BF6C-BFAF92ABE292}" srcOrd="0" destOrd="0" presId="urn:microsoft.com/office/officeart/2005/8/layout/chart3"/>
    <dgm:cxn modelId="{8B870633-4E2A-4D29-AE1F-E621345D9D41}" type="presOf" srcId="{46F9ECEA-2C2C-4329-B0B9-79788DB23A9B}" destId="{F33CD746-BEBE-4812-BBE8-6943FF7C2994}" srcOrd="1" destOrd="0" presId="urn:microsoft.com/office/officeart/2005/8/layout/chart3"/>
    <dgm:cxn modelId="{0BDD1F33-2AB9-4028-8B4F-0659B53D05A6}" type="presOf" srcId="{45448894-2F7B-457E-99AB-1803E1C1F679}" destId="{0DDCBBC0-3456-41CE-9C49-82A34B5DDAC0}" srcOrd="1" destOrd="0" presId="urn:microsoft.com/office/officeart/2005/8/layout/chart3"/>
    <dgm:cxn modelId="{CBDDCD67-255C-4671-B390-22928B0E0AF4}" type="presOf" srcId="{455E9773-6251-4384-903B-10EDF891B1CE}" destId="{9C4765F9-1DFA-4827-AAF3-4577B022D298}" srcOrd="0" destOrd="0" presId="urn:microsoft.com/office/officeart/2005/8/layout/chart3"/>
    <dgm:cxn modelId="{206F8879-998E-42AA-B5B7-4A6E602A9E11}" srcId="{455E9773-6251-4384-903B-10EDF891B1CE}" destId="{45448894-2F7B-457E-99AB-1803E1C1F679}" srcOrd="0" destOrd="0" parTransId="{735F1BA6-5F67-4812-A2CB-7B696EDC4172}" sibTransId="{478D8D7A-FEFA-4F84-A5E6-E284215CFF05}"/>
    <dgm:cxn modelId="{920E1091-B034-423A-9E25-6CE15F888216}" type="presOf" srcId="{45448894-2F7B-457E-99AB-1803E1C1F679}" destId="{9700F4E8-74D0-434E-91C3-53C95BE5A136}" srcOrd="0" destOrd="0" presId="urn:microsoft.com/office/officeart/2005/8/layout/chart3"/>
    <dgm:cxn modelId="{BACC70F5-6A27-44BC-BE2F-448FAFC0F2B0}" srcId="{455E9773-6251-4384-903B-10EDF891B1CE}" destId="{46F9ECEA-2C2C-4329-B0B9-79788DB23A9B}" srcOrd="1" destOrd="0" parTransId="{59413C1B-F385-41BB-952F-4E43B17CDC9C}" sibTransId="{13721E08-9988-428B-8E75-A4F3706D9D8C}"/>
    <dgm:cxn modelId="{5CD7D19F-4936-4776-994C-6A490894139E}" type="presParOf" srcId="{9C4765F9-1DFA-4827-AAF3-4577B022D298}" destId="{9700F4E8-74D0-434E-91C3-53C95BE5A136}" srcOrd="0" destOrd="0" presId="urn:microsoft.com/office/officeart/2005/8/layout/chart3"/>
    <dgm:cxn modelId="{117DE0E9-58D0-4A01-9E13-BF07B775A687}" type="presParOf" srcId="{9C4765F9-1DFA-4827-AAF3-4577B022D298}" destId="{0DDCBBC0-3456-41CE-9C49-82A34B5DDAC0}" srcOrd="1" destOrd="0" presId="urn:microsoft.com/office/officeart/2005/8/layout/chart3"/>
    <dgm:cxn modelId="{3CE82A7D-0584-483B-9639-DED9AABCE75A}" type="presParOf" srcId="{9C4765F9-1DFA-4827-AAF3-4577B022D298}" destId="{41B0C7A9-81D8-4C03-BF6C-BFAF92ABE292}" srcOrd="2" destOrd="0" presId="urn:microsoft.com/office/officeart/2005/8/layout/chart3"/>
    <dgm:cxn modelId="{4DA06112-9E9F-40B2-92FA-B05C4808223D}" type="presParOf" srcId="{9C4765F9-1DFA-4827-AAF3-4577B022D298}" destId="{F33CD746-BEBE-4812-BBE8-6943FF7C2994}" srcOrd="3"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0F4E8-74D0-434E-91C3-53C95BE5A136}">
      <dsp:nvSpPr>
        <dsp:cNvPr id="0" name=""/>
        <dsp:cNvSpPr/>
      </dsp:nvSpPr>
      <dsp:spPr>
        <a:xfrm>
          <a:off x="786974" y="412114"/>
          <a:ext cx="4327207" cy="4327207"/>
        </a:xfrm>
        <a:prstGeom prst="pie">
          <a:avLst>
            <a:gd name="adj1" fmla="val 1620000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This technique could help in understanding how climate change and air pollution impact different scales, from local neighborhoods to entire cities, aiding in targeted policy-making.</a:t>
          </a:r>
        </a:p>
      </dsp:txBody>
      <dsp:txXfrm>
        <a:off x="2950577" y="1056044"/>
        <a:ext cx="1519673" cy="3039347"/>
      </dsp:txXfrm>
    </dsp:sp>
    <dsp:sp modelId="{41B0C7A9-81D8-4C03-BF6C-BFAF92ABE292}">
      <dsp:nvSpPr>
        <dsp:cNvPr id="0" name=""/>
        <dsp:cNvSpPr/>
      </dsp:nvSpPr>
      <dsp:spPr>
        <a:xfrm>
          <a:off x="683945" y="412114"/>
          <a:ext cx="4327207" cy="432720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Multi-Scale GIS Mapping includes data collection, prediction model development, GIS mapping, and energy planning. It offers a layered understanding of energy performance.</a:t>
          </a:r>
        </a:p>
      </dsp:txBody>
      <dsp:txXfrm>
        <a:off x="1302118" y="1056044"/>
        <a:ext cx="1519673" cy="3039347"/>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8148F02-35C7-49E6-993F-E82908D7AF75}" type="datetime1">
              <a:rPr lang="es-ES" smtClean="0"/>
              <a:t>05/02/2024</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4C531EA-3B14-40B9-94EF-FFD37E10845B}" type="slidenum">
              <a:rPr lang="es-ES" smtClean="0"/>
              <a:t>‹#›</a:t>
            </a:fld>
            <a:endParaRPr lang="es-ES"/>
          </a:p>
        </p:txBody>
      </p:sp>
    </p:spTree>
    <p:extLst>
      <p:ext uri="{BB962C8B-B14F-4D97-AF65-F5344CB8AC3E}">
        <p14:creationId xmlns:p14="http://schemas.microsoft.com/office/powerpoint/2010/main" val="12531907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0AAB062-198E-4F51-A2F6-E1757EE113E0}" type="datetime1">
              <a:rPr lang="es-ES" noProof="0" smtClean="0"/>
              <a:t>05/02/2024</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733D7A2-C585-48BF-BF8C-C21FDC051F77}" type="slidenum">
              <a:rPr lang="es-ES" noProof="0" smtClean="0"/>
              <a:t>‹#›</a:t>
            </a:fld>
            <a:endParaRPr lang="es-ES" noProof="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noProof="1"/>
          </a:p>
        </p:txBody>
      </p:sp>
      <p:sp>
        <p:nvSpPr>
          <p:cNvPr id="4" name="Marcador de posición de número de diapositiva 3"/>
          <p:cNvSpPr>
            <a:spLocks noGrp="1"/>
          </p:cNvSpPr>
          <p:nvPr>
            <p:ph type="sldNum" sz="quarter" idx="10"/>
          </p:nvPr>
        </p:nvSpPr>
        <p:spPr/>
        <p:txBody>
          <a:bodyPr rtlCol="0"/>
          <a:lstStyle/>
          <a:p>
            <a:pPr rtl="0"/>
            <a:fld id="{3733D7A2-C585-48BF-BF8C-C21FDC051F77}" type="slidenum">
              <a:rPr lang="es-ES" noProof="1" dirty="0" smtClean="0"/>
              <a:t>1</a:t>
            </a:fld>
            <a:endParaRPr lang="es-ES" noProof="1"/>
          </a:p>
        </p:txBody>
      </p:sp>
    </p:spTree>
    <p:extLst>
      <p:ext uri="{BB962C8B-B14F-4D97-AF65-F5344CB8AC3E}">
        <p14:creationId xmlns:p14="http://schemas.microsoft.com/office/powerpoint/2010/main" val="4013332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915128" y="1788454"/>
            <a:ext cx="8361229" cy="2098226"/>
          </a:xfrm>
        </p:spPr>
        <p:txBody>
          <a:bodyPr rtlCol="0" anchor="b">
            <a:noAutofit/>
          </a:bodyPr>
          <a:lstStyle>
            <a:lvl1pPr algn="ctr">
              <a:defRPr sz="7200" cap="all" baseline="0">
                <a:solidFill>
                  <a:schemeClr val="tx2"/>
                </a:solidFill>
              </a:defRPr>
            </a:lvl1pPr>
          </a:lstStyle>
          <a:p>
            <a:pPr rtl="0"/>
            <a:r>
              <a:rPr lang="en-US" noProof="1"/>
              <a:t>Click to edit Master title style</a:t>
            </a:r>
            <a:endParaRPr lang="es-ES" noProof="1"/>
          </a:p>
        </p:txBody>
      </p:sp>
      <p:sp>
        <p:nvSpPr>
          <p:cNvPr id="3" name="Subtítulo 2"/>
          <p:cNvSpPr>
            <a:spLocks noGrp="1"/>
          </p:cNvSpPr>
          <p:nvPr>
            <p:ph type="subTitle" idx="1"/>
          </p:nvPr>
        </p:nvSpPr>
        <p:spPr>
          <a:xfrm>
            <a:off x="2679906" y="3956279"/>
            <a:ext cx="6831673" cy="1086237"/>
          </a:xfrm>
        </p:spPr>
        <p:txBody>
          <a:bodyPr rtlCol="0">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1"/>
              <a:t>Click to edit Master subtitle style</a:t>
            </a:r>
            <a:endParaRPr lang="es-ES" noProof="1"/>
          </a:p>
        </p:txBody>
      </p:sp>
      <p:sp>
        <p:nvSpPr>
          <p:cNvPr id="4" name="Marcador de fecha 3"/>
          <p:cNvSpPr>
            <a:spLocks noGrp="1"/>
          </p:cNvSpPr>
          <p:nvPr>
            <p:ph type="dt" sz="half" idx="10"/>
          </p:nvPr>
        </p:nvSpPr>
        <p:spPr>
          <a:xfrm>
            <a:off x="752858" y="6453386"/>
            <a:ext cx="1607944" cy="404614"/>
          </a:xfrm>
        </p:spPr>
        <p:txBody>
          <a:bodyPr rtlCol="0"/>
          <a:lstStyle>
            <a:lvl1pPr>
              <a:defRPr baseline="0">
                <a:solidFill>
                  <a:schemeClr val="tx2"/>
                </a:solidFill>
              </a:defRPr>
            </a:lvl1pPr>
          </a:lstStyle>
          <a:p>
            <a:pPr rtl="0"/>
            <a:fld id="{498F6463-E3E5-495A-9247-FB13D216B2BB}" type="datetime1">
              <a:rPr lang="es-ES" noProof="1" smtClean="0"/>
              <a:t>05/02/2024</a:t>
            </a:fld>
            <a:endParaRPr lang="es-ES" noProof="1"/>
          </a:p>
        </p:txBody>
      </p:sp>
      <p:sp>
        <p:nvSpPr>
          <p:cNvPr id="5" name="Marcador de pie de página 4"/>
          <p:cNvSpPr>
            <a:spLocks noGrp="1"/>
          </p:cNvSpPr>
          <p:nvPr>
            <p:ph type="ftr" sz="quarter" idx="11"/>
          </p:nvPr>
        </p:nvSpPr>
        <p:spPr>
          <a:xfrm>
            <a:off x="2584054" y="6453386"/>
            <a:ext cx="7023377" cy="404614"/>
          </a:xfrm>
        </p:spPr>
        <p:txBody>
          <a:bodyPr rtlCol="0"/>
          <a:lstStyle>
            <a:lvl1pPr algn="ctr">
              <a:defRPr baseline="0">
                <a:solidFill>
                  <a:schemeClr val="tx2"/>
                </a:solidFill>
              </a:defRPr>
            </a:lvl1pPr>
          </a:lstStyle>
          <a:p>
            <a:pPr rtl="0"/>
            <a:endParaRPr lang="es-ES" noProof="1"/>
          </a:p>
        </p:txBody>
      </p:sp>
      <p:sp>
        <p:nvSpPr>
          <p:cNvPr id="6" name="Marcador de posición de número de diapositiva 5"/>
          <p:cNvSpPr>
            <a:spLocks noGrp="1"/>
          </p:cNvSpPr>
          <p:nvPr>
            <p:ph type="sldNum" sz="quarter" idx="12"/>
          </p:nvPr>
        </p:nvSpPr>
        <p:spPr>
          <a:xfrm>
            <a:off x="9830683" y="6453386"/>
            <a:ext cx="1596292" cy="404614"/>
          </a:xfrm>
        </p:spPr>
        <p:txBody>
          <a:bodyPr rtlCol="0"/>
          <a:lstStyle>
            <a:lvl1pPr>
              <a:defRPr baseline="0">
                <a:solidFill>
                  <a:schemeClr val="tx2"/>
                </a:solidFill>
              </a:defRPr>
            </a:lvl1pPr>
          </a:lstStyle>
          <a:p>
            <a:pPr rtl="0"/>
            <a:fld id="{69E57DC2-970A-4B3E-BB1C-7A09969E49DF}" type="slidenum">
              <a:rPr lang="es-ES" noProof="1" dirty="0" smtClean="0"/>
              <a:pPr rtl="0"/>
              <a:t>‹#›</a:t>
            </a:fld>
            <a:endParaRPr lang="es-ES" noProof="1"/>
          </a:p>
        </p:txBody>
      </p:sp>
      <p:grpSp>
        <p:nvGrpSpPr>
          <p:cNvPr id="7" name="Grupo 6"/>
          <p:cNvGrpSpPr/>
          <p:nvPr/>
        </p:nvGrpSpPr>
        <p:grpSpPr>
          <a:xfrm>
            <a:off x="752858" y="744469"/>
            <a:ext cx="10674117" cy="5349671"/>
            <a:chOff x="752858" y="744469"/>
            <a:chExt cx="10674117" cy="5349671"/>
          </a:xfrm>
        </p:grpSpPr>
        <p:sp>
          <p:nvSpPr>
            <p:cNvPr id="11" name="Forma libre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orma libre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n-US" noProof="0"/>
              <a:t>Click to edit Master title style</a:t>
            </a:r>
            <a:endParaRPr lang="es-ES" noProof="0" dirty="0"/>
          </a:p>
        </p:txBody>
      </p:sp>
      <p:sp>
        <p:nvSpPr>
          <p:cNvPr id="3" name="Marcador de posición de texto vertical 2"/>
          <p:cNvSpPr>
            <a:spLocks noGrp="1"/>
          </p:cNvSpPr>
          <p:nvPr>
            <p:ph type="body" orient="vert" idx="1"/>
          </p:nvPr>
        </p:nvSpPr>
        <p:spPr>
          <a:xfrm>
            <a:off x="1371600" y="2295525"/>
            <a:ext cx="9601200" cy="3571875"/>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4" name="Marcador de fecha 3"/>
          <p:cNvSpPr>
            <a:spLocks noGrp="1"/>
          </p:cNvSpPr>
          <p:nvPr>
            <p:ph type="dt" sz="half" idx="10"/>
          </p:nvPr>
        </p:nvSpPr>
        <p:spPr/>
        <p:txBody>
          <a:bodyPr rtlCol="0"/>
          <a:lstStyle/>
          <a:p>
            <a:pPr rtl="0"/>
            <a:fld id="{C89C1930-778F-4458-8924-EEC59DD2356C}" type="datetime1">
              <a:rPr lang="es-ES" noProof="0" smtClean="0"/>
              <a:t>05/02/2024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9E57DC2-970A-4B3E-BB1C-7A09969E49DF}" type="slidenum">
              <a:rPr lang="es-ES" noProof="0" smtClean="0"/>
              <a:t>‹#›</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596561" y="624156"/>
            <a:ext cx="1565766" cy="5243244"/>
          </a:xfrm>
        </p:spPr>
        <p:txBody>
          <a:bodyPr vert="eaVert" rtlCol="0"/>
          <a:lstStyle/>
          <a:p>
            <a:pPr rtl="0"/>
            <a:r>
              <a:rPr lang="en-US" noProof="0"/>
              <a:t>Click to edit Master title style</a:t>
            </a:r>
            <a:endParaRPr lang="es-ES" noProof="0"/>
          </a:p>
        </p:txBody>
      </p:sp>
      <p:sp>
        <p:nvSpPr>
          <p:cNvPr id="3" name="Marcador de posición de texto vertical 2"/>
          <p:cNvSpPr>
            <a:spLocks noGrp="1"/>
          </p:cNvSpPr>
          <p:nvPr>
            <p:ph type="body" orient="vert" idx="1"/>
          </p:nvPr>
        </p:nvSpPr>
        <p:spPr>
          <a:xfrm>
            <a:off x="1371600" y="624156"/>
            <a:ext cx="8179641" cy="5243244"/>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4" name="Marcador de fecha 3"/>
          <p:cNvSpPr>
            <a:spLocks noGrp="1"/>
          </p:cNvSpPr>
          <p:nvPr>
            <p:ph type="dt" sz="half" idx="10"/>
          </p:nvPr>
        </p:nvSpPr>
        <p:spPr/>
        <p:txBody>
          <a:bodyPr rtlCol="0"/>
          <a:lstStyle/>
          <a:p>
            <a:pPr rtl="0"/>
            <a:fld id="{36C51A39-469D-45D6-9466-8F867D5AA5F3}" type="datetime1">
              <a:rPr lang="es-ES" noProof="0" smtClean="0"/>
              <a:t>05/02/2024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9E57DC2-970A-4B3E-BB1C-7A09969E49DF}" type="slidenum">
              <a:rPr lang="es-ES" noProof="0" smtClean="0"/>
              <a:t>‹#›</a:t>
            </a:fld>
            <a:endParaRPr lang="es-E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2/5/2024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21006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22158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61499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39756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984098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705728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777960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1675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n-US" noProof="0"/>
              <a:t>Click to edit Master title style</a:t>
            </a:r>
            <a:endParaRPr lang="es-ES" noProof="0"/>
          </a:p>
        </p:txBody>
      </p:sp>
      <p:sp>
        <p:nvSpPr>
          <p:cNvPr id="3" name="Marcador de posición de contenido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4" name="Marcador de fecha 3"/>
          <p:cNvSpPr>
            <a:spLocks noGrp="1"/>
          </p:cNvSpPr>
          <p:nvPr>
            <p:ph type="dt" sz="half" idx="10"/>
          </p:nvPr>
        </p:nvSpPr>
        <p:spPr/>
        <p:txBody>
          <a:bodyPr rtlCol="0"/>
          <a:lstStyle/>
          <a:p>
            <a:pPr rtl="0"/>
            <a:fld id="{D6E64886-2519-4079-84AC-2CC2F797F4E0}" type="datetime1">
              <a:rPr lang="es-ES" noProof="0" smtClean="0"/>
              <a:t>05/02/2024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9E57DC2-970A-4B3E-BB1C-7A09969E49DF}" type="slidenum">
              <a:rPr lang="es-ES" noProof="0" smtClean="0"/>
              <a:t>‹#›</a:t>
            </a:fld>
            <a:endParaRPr lang="es-ES" noProof="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21471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349096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65963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796563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982844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479937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611093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67695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222227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5259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ítulo 1"/>
          <p:cNvSpPr>
            <a:spLocks noGrp="1"/>
          </p:cNvSpPr>
          <p:nvPr>
            <p:ph type="title"/>
          </p:nvPr>
        </p:nvSpPr>
        <p:spPr>
          <a:xfrm>
            <a:off x="765025" y="1301360"/>
            <a:ext cx="9612971" cy="2852737"/>
          </a:xfrm>
        </p:spPr>
        <p:txBody>
          <a:bodyPr rtlCol="0" anchor="b">
            <a:normAutofit/>
          </a:bodyPr>
          <a:lstStyle>
            <a:lvl1pPr algn="r">
              <a:defRPr sz="7200" cap="all" baseline="0">
                <a:solidFill>
                  <a:schemeClr val="tx2"/>
                </a:solidFill>
              </a:defRPr>
            </a:lvl1pPr>
          </a:lstStyle>
          <a:p>
            <a:pPr rtl="0"/>
            <a:r>
              <a:rPr lang="en-US" noProof="0"/>
              <a:t>Click to edit Master title style</a:t>
            </a:r>
            <a:endParaRPr lang="es-ES" noProof="0"/>
          </a:p>
        </p:txBody>
      </p:sp>
      <p:sp>
        <p:nvSpPr>
          <p:cNvPr id="3" name="Marcador de texto 2"/>
          <p:cNvSpPr>
            <a:spLocks noGrp="1"/>
          </p:cNvSpPr>
          <p:nvPr>
            <p:ph type="body" idx="1"/>
          </p:nvPr>
        </p:nvSpPr>
        <p:spPr>
          <a:xfrm>
            <a:off x="765025" y="4216328"/>
            <a:ext cx="9612971" cy="1143324"/>
          </a:xfrm>
        </p:spPr>
        <p:txBody>
          <a:bodyPr rtlCol="0"/>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
        <p:nvSpPr>
          <p:cNvPr id="4" name="Marcador de fecha 3"/>
          <p:cNvSpPr>
            <a:spLocks noGrp="1"/>
          </p:cNvSpPr>
          <p:nvPr>
            <p:ph type="dt" sz="half" idx="10"/>
          </p:nvPr>
        </p:nvSpPr>
        <p:spPr>
          <a:xfrm>
            <a:off x="738908" y="6453386"/>
            <a:ext cx="1622409" cy="404614"/>
          </a:xfrm>
        </p:spPr>
        <p:txBody>
          <a:bodyPr rtlCol="0"/>
          <a:lstStyle>
            <a:lvl1pPr>
              <a:defRPr>
                <a:solidFill>
                  <a:schemeClr val="tx2"/>
                </a:solidFill>
              </a:defRPr>
            </a:lvl1pPr>
          </a:lstStyle>
          <a:p>
            <a:pPr rtl="0"/>
            <a:fld id="{333F794C-6882-41AC-82BF-60BB9E6F3BCD}" type="datetime1">
              <a:rPr lang="es-ES" noProof="0" smtClean="0"/>
              <a:t>05/02/2024</a:t>
            </a:fld>
            <a:endParaRPr lang="es-ES" noProof="0"/>
          </a:p>
        </p:txBody>
      </p:sp>
      <p:sp>
        <p:nvSpPr>
          <p:cNvPr id="5" name="Marcador de pie de página 4"/>
          <p:cNvSpPr>
            <a:spLocks noGrp="1"/>
          </p:cNvSpPr>
          <p:nvPr>
            <p:ph type="ftr" sz="quarter" idx="11"/>
          </p:nvPr>
        </p:nvSpPr>
        <p:spPr>
          <a:xfrm>
            <a:off x="2584312" y="6453386"/>
            <a:ext cx="7023377" cy="404614"/>
          </a:xfrm>
        </p:spPr>
        <p:txBody>
          <a:bodyPr rtlCol="0"/>
          <a:lstStyle>
            <a:lvl1pPr algn="ctr">
              <a:defRPr>
                <a:solidFill>
                  <a:schemeClr val="tx2"/>
                </a:solidFill>
              </a:defRPr>
            </a:lvl1pPr>
          </a:lstStyle>
          <a:p>
            <a:pPr rtl="0"/>
            <a:endParaRPr lang="es-ES" noProof="0"/>
          </a:p>
        </p:txBody>
      </p:sp>
      <p:sp>
        <p:nvSpPr>
          <p:cNvPr id="6" name="Marcador de posición de número de diapositiva 5"/>
          <p:cNvSpPr>
            <a:spLocks noGrp="1"/>
          </p:cNvSpPr>
          <p:nvPr>
            <p:ph type="sldNum" sz="quarter" idx="12"/>
          </p:nvPr>
        </p:nvSpPr>
        <p:spPr>
          <a:xfrm>
            <a:off x="9830683" y="6453386"/>
            <a:ext cx="1596292" cy="404614"/>
          </a:xfrm>
        </p:spPr>
        <p:txBody>
          <a:bodyPr rtlCol="0"/>
          <a:lstStyle>
            <a:lvl1pPr>
              <a:defRPr>
                <a:solidFill>
                  <a:schemeClr val="tx2"/>
                </a:solidFill>
              </a:defRPr>
            </a:lvl1pPr>
          </a:lstStyle>
          <a:p>
            <a:pPr rtl="0"/>
            <a:fld id="{69E57DC2-970A-4B3E-BB1C-7A09969E49DF}" type="slidenum">
              <a:rPr lang="es-ES" noProof="0" smtClean="0"/>
              <a:pPr rtl="0"/>
              <a:t>‹#›</a:t>
            </a:fld>
            <a:endParaRPr lang="es-ES" noProof="0"/>
          </a:p>
        </p:txBody>
      </p:sp>
      <p:sp>
        <p:nvSpPr>
          <p:cNvPr id="7" name="Forma libre 6" title="Marca de recorte"/>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45B08281-154C-4FEF-A6DF-18BA3AC0F374}" type="datetime1">
              <a:rPr lang="en-US" smtClean="0"/>
              <a:t>2/5/2024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225514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04D857D4-BD7E-4A06-844B-AAD504F1114F}" type="datetime1">
              <a:rPr lang="en-US" smtClean="0"/>
              <a:t>2/5/2024</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020100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1191039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916AFA50-87A4-4E99-B112-8C6B1DFB84B2}" type="datetime1">
              <a:rPr lang="en-US" smtClean="0"/>
              <a:t>2/5/2024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2456908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6B3905CA-BF0F-4A1B-AA0D-85E42F5D5A85}" type="datetime1">
              <a:rPr lang="en-US" smtClean="0"/>
              <a:t>2/5/2024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372613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dirty="0"/>
              <a:t>Click to edit Master title style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D3DA9A77-60C0-4BB8-898D-2828EE4073AD}" type="datetime1">
              <a:rPr lang="en-US" smtClean="0"/>
              <a:t>2/5/2024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060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C1F30CD5-42B1-4614-9F46-5D29928CC2DB}" type="datetime1">
              <a:rPr lang="en-US" smtClean="0"/>
              <a:t>2/5/2024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7587983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EE6020E3-D95B-4E55-964F-4B1A98BDAA6F}" type="datetime1">
              <a:rPr lang="en-US" smtClean="0"/>
              <a:t>2/5/2024</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117593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AE46C21D-EBB5-4F3D-B06D-166777189317}" type="datetime1">
              <a:rPr lang="en-US" smtClean="0"/>
              <a:t>2/5/2024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262106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1DFFEA26-EB1D-498C-95CD-1ECE586790AA}" type="datetime1">
              <a:rPr lang="en-US" smtClean="0"/>
              <a:t>2/5/2024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3384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solidFill>
                  <a:schemeClr val="tx2"/>
                </a:solidFill>
              </a:defRPr>
            </a:lvl1pPr>
          </a:lstStyle>
          <a:p>
            <a:pPr rtl="0"/>
            <a:r>
              <a:rPr lang="en-US" noProof="0"/>
              <a:t>Click to edit Master title style</a:t>
            </a:r>
            <a:endParaRPr lang="es-ES" noProof="0"/>
          </a:p>
        </p:txBody>
      </p:sp>
      <p:sp>
        <p:nvSpPr>
          <p:cNvPr id="3" name="Marcador de posición de contenido 2"/>
          <p:cNvSpPr>
            <a:spLocks noGrp="1"/>
          </p:cNvSpPr>
          <p:nvPr>
            <p:ph sz="half" idx="1"/>
          </p:nvPr>
        </p:nvSpPr>
        <p:spPr>
          <a:xfrm>
            <a:off x="1371600" y="2285999"/>
            <a:ext cx="4447786" cy="3581401"/>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4" name="Marcador de posición de contenido 3"/>
          <p:cNvSpPr>
            <a:spLocks noGrp="1"/>
          </p:cNvSpPr>
          <p:nvPr>
            <p:ph sz="half" idx="2"/>
          </p:nvPr>
        </p:nvSpPr>
        <p:spPr>
          <a:xfrm>
            <a:off x="6525403" y="2285999"/>
            <a:ext cx="4447786" cy="3581401"/>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5" name="Marcador de fecha 4"/>
          <p:cNvSpPr>
            <a:spLocks noGrp="1"/>
          </p:cNvSpPr>
          <p:nvPr>
            <p:ph type="dt" sz="half" idx="10"/>
          </p:nvPr>
        </p:nvSpPr>
        <p:spPr/>
        <p:txBody>
          <a:bodyPr rtlCol="0"/>
          <a:lstStyle/>
          <a:p>
            <a:pPr rtl="0"/>
            <a:fld id="{D4585378-E0B5-4F68-82D2-43529871C830}" type="datetime1">
              <a:rPr lang="es-ES" noProof="0" smtClean="0"/>
              <a:t>05/02/2024</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9E57DC2-970A-4B3E-BB1C-7A09969E49DF}" type="slidenum">
              <a:rPr lang="es-ES" noProof="0" smtClean="0"/>
              <a:t>‹#›</a:t>
            </a:fld>
            <a:endParaRPr lang="es-ES" noProof="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539842EE-D56F-4F18-94E7-094CEF23F906}" type="datetime1">
              <a:rPr lang="en-US" smtClean="0"/>
              <a:t>2/5/2024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33323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329952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1485900"/>
          </a:xfrm>
        </p:spPr>
        <p:txBody>
          <a:bodyPr rtlCol="0"/>
          <a:lstStyle>
            <a:lvl1pPr>
              <a:defRPr>
                <a:solidFill>
                  <a:schemeClr val="tx2"/>
                </a:solidFill>
              </a:defRPr>
            </a:lvl1pPr>
          </a:lstStyle>
          <a:p>
            <a:pPr rtl="0"/>
            <a:r>
              <a:rPr lang="en-US" noProof="0"/>
              <a:t>Click to edit Master title style</a:t>
            </a:r>
            <a:endParaRPr lang="es-ES" noProof="0"/>
          </a:p>
        </p:txBody>
      </p:sp>
      <p:sp>
        <p:nvSpPr>
          <p:cNvPr id="3" name="Marcador de posición de texto 2"/>
          <p:cNvSpPr>
            <a:spLocks noGrp="1"/>
          </p:cNvSpPr>
          <p:nvPr>
            <p:ph type="body" idx="1"/>
          </p:nvPr>
        </p:nvSpPr>
        <p:spPr>
          <a:xfrm>
            <a:off x="1371600"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Marcador de posición de contenido 3"/>
          <p:cNvSpPr>
            <a:spLocks noGrp="1"/>
          </p:cNvSpPr>
          <p:nvPr>
            <p:ph sz="half" idx="2"/>
          </p:nvPr>
        </p:nvSpPr>
        <p:spPr>
          <a:xfrm>
            <a:off x="1371600"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5" name="Marcador de posición de texto 4"/>
          <p:cNvSpPr>
            <a:spLocks noGrp="1"/>
          </p:cNvSpPr>
          <p:nvPr>
            <p:ph type="body" sz="quarter" idx="3"/>
          </p:nvPr>
        </p:nvSpPr>
        <p:spPr>
          <a:xfrm>
            <a:off x="6525014"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Marcador de posición de contenido 5"/>
          <p:cNvSpPr>
            <a:spLocks noGrp="1"/>
          </p:cNvSpPr>
          <p:nvPr>
            <p:ph sz="quarter" idx="4"/>
          </p:nvPr>
        </p:nvSpPr>
        <p:spPr>
          <a:xfrm>
            <a:off x="6525014"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7" name="Marcador de fecha 6"/>
          <p:cNvSpPr>
            <a:spLocks noGrp="1"/>
          </p:cNvSpPr>
          <p:nvPr>
            <p:ph type="dt" sz="half" idx="10"/>
          </p:nvPr>
        </p:nvSpPr>
        <p:spPr/>
        <p:txBody>
          <a:bodyPr rtlCol="0"/>
          <a:lstStyle/>
          <a:p>
            <a:pPr rtl="0"/>
            <a:fld id="{2EBEEF58-48C9-467B-A631-1E436BEDAB11}" type="datetime1">
              <a:rPr lang="es-ES" noProof="0" smtClean="0"/>
              <a:t>05/02/2024</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9E57DC2-970A-4B3E-BB1C-7A09969E49DF}" type="slidenum">
              <a:rPr lang="es-ES" noProof="0" smtClean="0"/>
              <a:t>‹#›</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n-US" noProof="0"/>
              <a:t>Click to edit Master title style</a:t>
            </a:r>
            <a:endParaRPr lang="es-ES" noProof="0"/>
          </a:p>
        </p:txBody>
      </p:sp>
      <p:sp>
        <p:nvSpPr>
          <p:cNvPr id="3" name="Marcador de fecha 2"/>
          <p:cNvSpPr>
            <a:spLocks noGrp="1"/>
          </p:cNvSpPr>
          <p:nvPr>
            <p:ph type="dt" sz="half" idx="10"/>
          </p:nvPr>
        </p:nvSpPr>
        <p:spPr/>
        <p:txBody>
          <a:bodyPr rtlCol="0"/>
          <a:lstStyle/>
          <a:p>
            <a:pPr rtl="0"/>
            <a:fld id="{1060F666-88B8-4DF3-9956-D08FAF884D2A}" type="datetime1">
              <a:rPr lang="es-ES" noProof="0" smtClean="0"/>
              <a:t>05/02/2024</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9E57DC2-970A-4B3E-BB1C-7A09969E49DF}" type="slidenum">
              <a:rPr lang="es-ES" noProof="0" smtClean="0"/>
              <a:t>‹#›</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EC1315F2-01CA-4762-8977-05CA9889EEFD}" type="datetime1">
              <a:rPr lang="es-ES" noProof="0" smtClean="0"/>
              <a:t>05/02/2024</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69E57DC2-970A-4B3E-BB1C-7A09969E49DF}" type="slidenum">
              <a:rPr lang="es-ES" noProof="0" smtClean="0"/>
              <a:t>‹#›</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ángulo 7" title="Forma de fondo"/>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723900" y="685800"/>
            <a:ext cx="3855720" cy="2157884"/>
          </a:xfrm>
        </p:spPr>
        <p:txBody>
          <a:bodyPr rtlCol="0" anchor="t">
            <a:noAutofit/>
          </a:bodyPr>
          <a:lstStyle>
            <a:lvl1pPr>
              <a:lnSpc>
                <a:spcPct val="84000"/>
              </a:lnSpc>
              <a:defRPr sz="4800" baseline="0">
                <a:solidFill>
                  <a:schemeClr val="tx2"/>
                </a:solidFill>
              </a:defRPr>
            </a:lvl1pPr>
          </a:lstStyle>
          <a:p>
            <a:pPr rtl="0"/>
            <a:r>
              <a:rPr lang="en-US" noProof="0"/>
              <a:t>Click to edit Master title style</a:t>
            </a:r>
            <a:endParaRPr lang="es-ES" noProof="0"/>
          </a:p>
        </p:txBody>
      </p:sp>
      <p:sp>
        <p:nvSpPr>
          <p:cNvPr id="3" name="Marcador de posición de contenido 2"/>
          <p:cNvSpPr>
            <a:spLocks noGrp="1"/>
          </p:cNvSpPr>
          <p:nvPr>
            <p:ph idx="1"/>
          </p:nvPr>
        </p:nvSpPr>
        <p:spPr>
          <a:xfrm>
            <a:off x="6256020" y="685801"/>
            <a:ext cx="5212080" cy="5175250"/>
          </a:xfrm>
        </p:spPr>
        <p:txBody>
          <a:bodyPr rtlCol="0"/>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dirty="0"/>
          </a:p>
        </p:txBody>
      </p:sp>
      <p:sp>
        <p:nvSpPr>
          <p:cNvPr id="4" name="Marcador de posición de texto 3"/>
          <p:cNvSpPr>
            <a:spLocks noGrp="1"/>
          </p:cNvSpPr>
          <p:nvPr>
            <p:ph type="body" sz="half" idx="2"/>
          </p:nvPr>
        </p:nvSpPr>
        <p:spPr>
          <a:xfrm>
            <a:off x="723900" y="2856344"/>
            <a:ext cx="3855720" cy="3011056"/>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Marcador de fecha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68C31800-ABDF-4500-B590-0F98C33628D8}" type="datetime1">
              <a:rPr lang="es-ES" noProof="0" smtClean="0"/>
              <a:t>05/02/2024</a:t>
            </a:fld>
            <a:endParaRPr lang="es-ES" noProof="0"/>
          </a:p>
        </p:txBody>
      </p:sp>
      <p:sp>
        <p:nvSpPr>
          <p:cNvPr id="6" name="Marcador de pie de página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es-ES" noProof="0"/>
          </a:p>
        </p:txBody>
      </p:sp>
      <p:sp>
        <p:nvSpPr>
          <p:cNvPr id="7" name="Marcador de posición de número de diapositiva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es-ES" noProof="0" smtClean="0"/>
              <a:pPr rtl="0"/>
              <a:t>‹#›</a:t>
            </a:fld>
            <a:endParaRPr lang="es-ES" noProof="0"/>
          </a:p>
        </p:txBody>
      </p:sp>
      <p:sp>
        <p:nvSpPr>
          <p:cNvPr id="9" name="Rectángulo 8" title="Barra de división"/>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8" name="Rectángulo 7" title="Forma de fondo"/>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723900" y="685800"/>
            <a:ext cx="3855720" cy="2157884"/>
          </a:xfrm>
        </p:spPr>
        <p:txBody>
          <a:bodyPr rtlCol="0" anchor="t">
            <a:normAutofit/>
          </a:bodyPr>
          <a:lstStyle>
            <a:lvl1pPr>
              <a:lnSpc>
                <a:spcPct val="84000"/>
              </a:lnSpc>
              <a:defRPr sz="4800" baseline="0"/>
            </a:lvl1pPr>
          </a:lstStyle>
          <a:p>
            <a:pPr rtl="0"/>
            <a:r>
              <a:rPr lang="en-US" noProof="0"/>
              <a:t>Click to edit Master title style</a:t>
            </a:r>
            <a:endParaRPr lang="es-ES" noProof="0"/>
          </a:p>
        </p:txBody>
      </p:sp>
      <p:sp>
        <p:nvSpPr>
          <p:cNvPr id="3" name="Marcador de posición de imagen 2"/>
          <p:cNvSpPr>
            <a:spLocks noGrp="1" noChangeAspect="1"/>
          </p:cNvSpPr>
          <p:nvPr>
            <p:ph type="pic" idx="1"/>
          </p:nvPr>
        </p:nvSpPr>
        <p:spPr>
          <a:xfrm>
            <a:off x="5532120" y="0"/>
            <a:ext cx="6659880" cy="6857999"/>
          </a:xfrm>
        </p:spPr>
        <p:txBody>
          <a:bodyPr rtlCol="0"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s-ES" noProof="0"/>
          </a:p>
        </p:txBody>
      </p:sp>
      <p:sp>
        <p:nvSpPr>
          <p:cNvPr id="4" name="Marcador de posición de texto 3"/>
          <p:cNvSpPr>
            <a:spLocks noGrp="1"/>
          </p:cNvSpPr>
          <p:nvPr>
            <p:ph type="body" sz="half" idx="2" hasCustomPrompt="1"/>
          </p:nvPr>
        </p:nvSpPr>
        <p:spPr>
          <a:xfrm>
            <a:off x="723900" y="2855968"/>
            <a:ext cx="3855720" cy="3011432"/>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el estilo de texto del patrón</a:t>
            </a:r>
          </a:p>
        </p:txBody>
      </p:sp>
      <p:sp>
        <p:nvSpPr>
          <p:cNvPr id="5" name="Marcador de fecha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A0C785D8-623B-4B06-B6D3-7A2D6A2C5207}" type="datetime1">
              <a:rPr lang="es-ES" noProof="0" smtClean="0"/>
              <a:t>05/02/2024</a:t>
            </a:fld>
            <a:endParaRPr lang="es-ES" noProof="0"/>
          </a:p>
        </p:txBody>
      </p:sp>
      <p:sp>
        <p:nvSpPr>
          <p:cNvPr id="6" name="Marcador de pie de página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es-ES" noProof="0"/>
          </a:p>
        </p:txBody>
      </p:sp>
      <p:sp>
        <p:nvSpPr>
          <p:cNvPr id="7" name="Marcador de posición de número de diapositiva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es-ES" noProof="0" smtClean="0"/>
              <a:pPr rtl="0"/>
              <a:t>‹#›</a:t>
            </a:fld>
            <a:endParaRPr lang="es-ES" noProof="0"/>
          </a:p>
        </p:txBody>
      </p:sp>
      <p:sp>
        <p:nvSpPr>
          <p:cNvPr id="9" name="Rectángulo 8" title="Barra de división"/>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2.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pPr rtl="0"/>
            <a:r>
              <a:rPr lang="es-ES" noProof="1"/>
              <a:t>Haga clic para modificar el estilo de título del patrón</a:t>
            </a:r>
          </a:p>
        </p:txBody>
      </p:sp>
      <p:sp>
        <p:nvSpPr>
          <p:cNvPr id="3" name="Marcador de posición de texto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rtl="0"/>
            <a:r>
              <a:rPr lang="es-ES" noProof="1"/>
              <a:t>Haga clic para modificar los estilos de texto del patrón</a:t>
            </a:r>
          </a:p>
          <a:p>
            <a:pPr lvl="1" rtl="0"/>
            <a:r>
              <a:rPr lang="es-ES" noProof="1"/>
              <a:t>Segundo nivel</a:t>
            </a:r>
          </a:p>
          <a:p>
            <a:pPr lvl="2" rtl="0"/>
            <a:r>
              <a:rPr lang="es-ES" noProof="1"/>
              <a:t>Tercer nivel</a:t>
            </a:r>
          </a:p>
          <a:p>
            <a:pPr lvl="3" rtl="0"/>
            <a:r>
              <a:rPr lang="es-ES" noProof="1"/>
              <a:t>Cuarto nivel</a:t>
            </a:r>
          </a:p>
          <a:p>
            <a:pPr lvl="4" rtl="0"/>
            <a:r>
              <a:rPr lang="es-ES" noProof="1"/>
              <a:t>Quinto nivel</a:t>
            </a:r>
          </a:p>
        </p:txBody>
      </p:sp>
      <p:sp>
        <p:nvSpPr>
          <p:cNvPr id="4" name="Marcador de fecha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rtl="0"/>
            <a:fld id="{32753D48-8572-4784-98D4-3FA29A2341E7}" type="datetime1">
              <a:rPr lang="es-ES" noProof="1" smtClean="0"/>
              <a:t>05/02/2024</a:t>
            </a:fld>
            <a:endParaRPr lang="es-ES" noProof="1"/>
          </a:p>
        </p:txBody>
      </p:sp>
      <p:sp>
        <p:nvSpPr>
          <p:cNvPr id="5" name="Marcador de pie de página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rtl="0"/>
            <a:endParaRPr lang="es-ES" noProof="1"/>
          </a:p>
        </p:txBody>
      </p:sp>
      <p:sp>
        <p:nvSpPr>
          <p:cNvPr id="6" name="Marcador de posición de número de diapositiva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rtl="0"/>
            <a:fld id="{69E57DC2-970A-4B3E-BB1C-7A09969E49DF}" type="slidenum">
              <a:rPr lang="es-ES" noProof="1" dirty="0" smtClean="0"/>
              <a:pPr rtl="0"/>
              <a:t>‹#›</a:t>
            </a:fld>
            <a:endParaRPr lang="es-ES" noProof="1"/>
          </a:p>
        </p:txBody>
      </p:sp>
      <p:sp>
        <p:nvSpPr>
          <p:cNvPr id="9" name="Rectángulo 8" title="Barra lateral"/>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2/5/2024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413326484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FC9A72C8-1C87-42EF-8A11-BF6DFA19ED8B}" type="datetime1">
              <a:rPr lang="en-US" smtClean="0"/>
              <a:t>2/5/2024</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2329636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9.jpeg"/><Relationship Id="rId2" Type="http://schemas.openxmlformats.org/officeDocument/2006/relationships/diagramData" Target="../diagrams/data1.xml"/><Relationship Id="rId1" Type="http://schemas.openxmlformats.org/officeDocument/2006/relationships/slideLayout" Target="../slideLayouts/slideLayout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ángulo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pic>
        <p:nvPicPr>
          <p:cNvPr id="23" name="Imagen 22" descr="Primer plano muy cercano de un gráfico de líneas">
            <a:extLst>
              <a:ext uri="{FF2B5EF4-FFF2-40B4-BE49-F238E27FC236}">
                <a16:creationId xmlns:a16="http://schemas.microsoft.com/office/drawing/2014/main" id="{B38A25AE-7B44-4EC1-BC0C-CF0FFF036705}"/>
              </a:ext>
            </a:extLst>
          </p:cNvPr>
          <p:cNvPicPr>
            <a:picLocks noChangeAspect="1"/>
          </p:cNvPicPr>
          <p:nvPr/>
        </p:nvPicPr>
        <p:blipFill rotWithShape="1">
          <a:blip r:embed="rId3"/>
          <a:srcRect t="10000"/>
          <a:stretch/>
        </p:blipFill>
        <p:spPr>
          <a:xfrm>
            <a:off x="20" y="10"/>
            <a:ext cx="12191980" cy="6857990"/>
          </a:xfrm>
          <a:prstGeom prst="rect">
            <a:avLst/>
          </a:prstGeom>
        </p:spPr>
      </p:pic>
      <p:sp>
        <p:nvSpPr>
          <p:cNvPr id="52" name="Forma libre: Forma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s-CO" dirty="0"/>
          </a:p>
        </p:txBody>
      </p:sp>
      <p:sp>
        <p:nvSpPr>
          <p:cNvPr id="50" name="Rectángulo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sp>
        <p:nvSpPr>
          <p:cNvPr id="2" name="Título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rtlCol="0">
            <a:normAutofit/>
          </a:bodyPr>
          <a:lstStyle/>
          <a:p>
            <a:pPr algn="l"/>
            <a:r>
              <a:rPr lang="es-ES" sz="3600" noProof="1">
                <a:solidFill>
                  <a:srgbClr val="FFFFFF"/>
                </a:solidFill>
              </a:rPr>
              <a:t>Literature survey</a:t>
            </a:r>
          </a:p>
        </p:txBody>
      </p:sp>
      <p:sp>
        <p:nvSpPr>
          <p:cNvPr id="3" name="Subtítulo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rtlCol="0">
            <a:normAutofit/>
          </a:bodyPr>
          <a:lstStyle/>
          <a:p>
            <a:pPr algn="l" rtl="0">
              <a:spcAft>
                <a:spcPts val="600"/>
              </a:spcAft>
            </a:pPr>
            <a:r>
              <a:rPr lang="es-ES" sz="1800" noProof="1">
                <a:solidFill>
                  <a:srgbClr val="FFFFFF"/>
                </a:solidFill>
              </a:rPr>
              <a:t>Blessing, Rolih, Ernest, Cristian</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D4B97F-A880-9ED9-E5F6-AEAC572C8905}"/>
              </a:ext>
            </a:extLst>
          </p:cNvPr>
          <p:cNvSpPr txBox="1"/>
          <p:nvPr/>
        </p:nvSpPr>
        <p:spPr>
          <a:xfrm>
            <a:off x="1439332" y="437925"/>
            <a:ext cx="9777307" cy="572464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Basis on which the ML models were evaluated &amp; compared (Indicators)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Testing Accuracy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Mean Square Error (MSE)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Precision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Recall (Sensitivity)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F1-score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Dataset and partitioning</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4" name="Rectangle 3">
            <a:extLst>
              <a:ext uri="{FF2B5EF4-FFF2-40B4-BE49-F238E27FC236}">
                <a16:creationId xmlns:a16="http://schemas.microsoft.com/office/drawing/2014/main" id="{FDF973D9-197C-AD04-5740-FDD1C6CDEC7E}"/>
              </a:ext>
            </a:extLst>
          </p:cNvPr>
          <p:cNvSpPr/>
          <p:nvPr/>
        </p:nvSpPr>
        <p:spPr>
          <a:xfrm>
            <a:off x="5743786" y="2810928"/>
            <a:ext cx="1307253" cy="9076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768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Patient records</a:t>
            </a:r>
          </a:p>
        </p:txBody>
      </p:sp>
      <p:cxnSp>
        <p:nvCxnSpPr>
          <p:cNvPr id="6" name="Straight Arrow Connector 5">
            <a:extLst>
              <a:ext uri="{FF2B5EF4-FFF2-40B4-BE49-F238E27FC236}">
                <a16:creationId xmlns:a16="http://schemas.microsoft.com/office/drawing/2014/main" id="{493FAAD2-64DA-969F-D5BD-A32452D0B371}"/>
              </a:ext>
            </a:extLst>
          </p:cNvPr>
          <p:cNvCxnSpPr>
            <a:cxnSpLocks/>
            <a:stCxn id="4" idx="2"/>
            <a:endCxn id="11" idx="0"/>
          </p:cNvCxnSpPr>
          <p:nvPr/>
        </p:nvCxnSpPr>
        <p:spPr>
          <a:xfrm flipH="1">
            <a:off x="5178209" y="3718555"/>
            <a:ext cx="1219204" cy="772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E012964-0EF1-1194-0B19-0D5D03074A86}"/>
              </a:ext>
            </a:extLst>
          </p:cNvPr>
          <p:cNvCxnSpPr>
            <a:cxnSpLocks/>
            <a:endCxn id="12" idx="0"/>
          </p:cNvCxnSpPr>
          <p:nvPr/>
        </p:nvCxnSpPr>
        <p:spPr>
          <a:xfrm>
            <a:off x="6400800" y="3691463"/>
            <a:ext cx="1178559" cy="79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D7136BE-1529-79D4-F6A9-78AE0FD3DE47}"/>
              </a:ext>
            </a:extLst>
          </p:cNvPr>
          <p:cNvSpPr/>
          <p:nvPr/>
        </p:nvSpPr>
        <p:spPr>
          <a:xfrm>
            <a:off x="4524582" y="4490717"/>
            <a:ext cx="1307253" cy="9076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430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Data</a:t>
            </a:r>
          </a:p>
        </p:txBody>
      </p:sp>
      <p:sp>
        <p:nvSpPr>
          <p:cNvPr id="12" name="Rectangle 11">
            <a:extLst>
              <a:ext uri="{FF2B5EF4-FFF2-40B4-BE49-F238E27FC236}">
                <a16:creationId xmlns:a16="http://schemas.microsoft.com/office/drawing/2014/main" id="{36E041F9-0FC8-EE3B-9D94-7908F9ACE175}"/>
              </a:ext>
            </a:extLst>
          </p:cNvPr>
          <p:cNvSpPr/>
          <p:nvPr/>
        </p:nvSpPr>
        <p:spPr>
          <a:xfrm>
            <a:off x="6925732" y="4490717"/>
            <a:ext cx="1307253" cy="9076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338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Testing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Data</a:t>
            </a:r>
          </a:p>
        </p:txBody>
      </p:sp>
    </p:spTree>
    <p:extLst>
      <p:ext uri="{BB962C8B-B14F-4D97-AF65-F5344CB8AC3E}">
        <p14:creationId xmlns:p14="http://schemas.microsoft.com/office/powerpoint/2010/main" val="3464079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C55DC6-534B-A69D-1DEC-CC897C7962B8}"/>
              </a:ext>
            </a:extLst>
          </p:cNvPr>
          <p:cNvSpPr txBox="1"/>
          <p:nvPr/>
        </p:nvSpPr>
        <p:spPr>
          <a:xfrm>
            <a:off x="1344506" y="771435"/>
            <a:ext cx="8795174" cy="403187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Results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Random Forest (RF) has the highest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Testing Accuracy</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83.12% &amp; lowest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MSE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ANN achieved the highest MSE.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results also shows that the most significant predictor variables are;</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Number of pregnancies.</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Insulin level</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BMI level</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Age</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Conclusion</a:t>
            </a: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RF with 50 subtrees is the most accurate ML model that can be used to diagnose Type II diabetes in the PIMA Indian Diabetes Dataset.</a:t>
            </a:r>
            <a:endParaRPr kumimoji="0" lang="en-US" sz="18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7239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B921F-EC15-D442-E24F-0F7C60F37F42}"/>
              </a:ext>
            </a:extLst>
          </p:cNvPr>
          <p:cNvSpPr>
            <a:spLocks noGrp="1"/>
          </p:cNvSpPr>
          <p:nvPr>
            <p:ph type="ctrTitle"/>
          </p:nvPr>
        </p:nvSpPr>
        <p:spPr/>
        <p:txBody>
          <a:bodyPr>
            <a:normAutofit/>
          </a:bodyPr>
          <a:lstStyle/>
          <a:p>
            <a:pPr algn="ctr"/>
            <a:r>
              <a:rPr lang="en-US" sz="2500" b="1" i="0" u="sng" strike="noStrike" baseline="0" dirty="0">
                <a:solidFill>
                  <a:srgbClr val="000000"/>
                </a:solidFill>
                <a:latin typeface="Arial" panose="020B0604020202020204" pitchFamily="34" charset="0"/>
              </a:rPr>
              <a:t>Paper 2</a:t>
            </a:r>
            <a:br>
              <a:rPr lang="en-US" sz="2500" b="1" i="0" u="sng" strike="noStrike" baseline="0" dirty="0">
                <a:solidFill>
                  <a:srgbClr val="000000"/>
                </a:solidFill>
                <a:latin typeface="Arial" panose="020B0604020202020204" pitchFamily="34" charset="0"/>
              </a:rPr>
            </a:br>
            <a:r>
              <a:rPr lang="en-US" sz="2500" b="1" i="0" u="none" strike="noStrike" baseline="0" dirty="0">
                <a:solidFill>
                  <a:srgbClr val="000000"/>
                </a:solidFill>
                <a:latin typeface="Arial" panose="020B0604020202020204" pitchFamily="34" charset="0"/>
              </a:rPr>
              <a:t>Comparative Research on Diabetes Influencing Factors Based on Random Forest and Decision Tree Models </a:t>
            </a:r>
            <a:endParaRPr lang="en-US" sz="2500" dirty="0"/>
          </a:p>
        </p:txBody>
      </p:sp>
      <p:sp>
        <p:nvSpPr>
          <p:cNvPr id="3" name="Subtitle 2">
            <a:extLst>
              <a:ext uri="{FF2B5EF4-FFF2-40B4-BE49-F238E27FC236}">
                <a16:creationId xmlns:a16="http://schemas.microsoft.com/office/drawing/2014/main" id="{8A2DEF1F-E60E-BA21-2F9F-9FB77BC56B00}"/>
              </a:ext>
            </a:extLst>
          </p:cNvPr>
          <p:cNvSpPr>
            <a:spLocks noGrp="1"/>
          </p:cNvSpPr>
          <p:nvPr>
            <p:ph type="subTitle" idx="1"/>
          </p:nvPr>
        </p:nvSpPr>
        <p:spPr/>
        <p:txBody>
          <a:bodyPr/>
          <a:lstStyle/>
          <a:p>
            <a:pPr algn="ctr"/>
            <a:r>
              <a:rPr lang="en-US" sz="2000" b="0" i="0" u="none" strike="noStrike" baseline="0" dirty="0">
                <a:solidFill>
                  <a:srgbClr val="000000"/>
                </a:solidFill>
                <a:latin typeface="Arial" panose="020B0604020202020204" pitchFamily="34" charset="0"/>
              </a:rPr>
              <a:t>By</a:t>
            </a:r>
          </a:p>
          <a:p>
            <a:pPr algn="ctr"/>
            <a:r>
              <a:rPr lang="en-US" sz="2000" b="0" i="0" u="none" strike="noStrike" baseline="0" dirty="0" err="1">
                <a:solidFill>
                  <a:srgbClr val="000000"/>
                </a:solidFill>
                <a:latin typeface="Arial" panose="020B0604020202020204" pitchFamily="34" charset="0"/>
              </a:rPr>
              <a:t>Liping</a:t>
            </a:r>
            <a:r>
              <a:rPr lang="en-US" sz="2000" b="0" i="0" u="none" strike="noStrike" baseline="0" dirty="0">
                <a:solidFill>
                  <a:srgbClr val="000000"/>
                </a:solidFill>
                <a:latin typeface="Arial" panose="020B0604020202020204" pitchFamily="34" charset="0"/>
              </a:rPr>
              <a:t> Li</a:t>
            </a:r>
            <a:endParaRPr lang="en-US" dirty="0"/>
          </a:p>
        </p:txBody>
      </p:sp>
    </p:spTree>
    <p:extLst>
      <p:ext uri="{BB962C8B-B14F-4D97-AF65-F5344CB8AC3E}">
        <p14:creationId xmlns:p14="http://schemas.microsoft.com/office/powerpoint/2010/main" val="1546609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AE6E7A-1CD5-6619-9012-ED3BB4F33469}"/>
              </a:ext>
            </a:extLst>
          </p:cNvPr>
          <p:cNvSpPr txBox="1"/>
          <p:nvPr/>
        </p:nvSpPr>
        <p:spPr>
          <a:xfrm>
            <a:off x="1435230" y="-43501"/>
            <a:ext cx="9567333" cy="680186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Objective</a:t>
            </a:r>
            <a:endParaRPr kumimoji="0" lang="en-US" sz="20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To forecast the influencing factors of Diabetes Mellitus (Type II) by comparing the results from Two (2) Machine Learning models;</a:t>
            </a:r>
          </a:p>
          <a:p>
            <a:pPr marL="742950" marR="0" lvl="1"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Random Forest</a:t>
            </a:r>
          </a:p>
          <a:p>
            <a:pPr marL="742950" marR="0" lvl="1"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Decision Trees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Data Source &amp; Description</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The data is derived from the PIMA Indian Dataset (PID) in the UCI dataset, which is mainly about the characteristic information of Pima Indian women over 21 years old. There are a total of 768 samples, including 9 characteristic variables, respectively 8 predictors and 1 label variable (label value 1 represents diabetes, label value 0 represents no diabetes).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According to the Target variable label value category statistics, there are 268 samples with a value of 1 (having diabetes) and 500 samples with a value of 0 (not having diabetes)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Dataset Features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graphicFrame>
        <p:nvGraphicFramePr>
          <p:cNvPr id="4" name="Table 3">
            <a:extLst>
              <a:ext uri="{FF2B5EF4-FFF2-40B4-BE49-F238E27FC236}">
                <a16:creationId xmlns:a16="http://schemas.microsoft.com/office/drawing/2014/main" id="{4312702C-A369-21B4-EDFF-F7B6231C8C22}"/>
              </a:ext>
            </a:extLst>
          </p:cNvPr>
          <p:cNvGraphicFramePr>
            <a:graphicFrameLocks noGrp="1"/>
          </p:cNvGraphicFramePr>
          <p:nvPr/>
        </p:nvGraphicFramePr>
        <p:xfrm>
          <a:off x="1338817" y="4049371"/>
          <a:ext cx="7427532" cy="2560320"/>
        </p:xfrm>
        <a:graphic>
          <a:graphicData uri="http://schemas.openxmlformats.org/drawingml/2006/table">
            <a:tbl>
              <a:tblPr firstRow="1" bandRow="1">
                <a:tableStyleId>{5C22544A-7EE6-4342-B048-85BDC9FD1C3A}</a:tableStyleId>
              </a:tblPr>
              <a:tblGrid>
                <a:gridCol w="3713766">
                  <a:extLst>
                    <a:ext uri="{9D8B030D-6E8A-4147-A177-3AD203B41FA5}">
                      <a16:colId xmlns:a16="http://schemas.microsoft.com/office/drawing/2014/main" val="465435757"/>
                    </a:ext>
                  </a:extLst>
                </a:gridCol>
                <a:gridCol w="3713766">
                  <a:extLst>
                    <a:ext uri="{9D8B030D-6E8A-4147-A177-3AD203B41FA5}">
                      <a16:colId xmlns:a16="http://schemas.microsoft.com/office/drawing/2014/main" val="2838907042"/>
                    </a:ext>
                  </a:extLst>
                </a:gridCol>
              </a:tblGrid>
              <a:tr h="167504">
                <a:tc>
                  <a:txBody>
                    <a:bodyPr/>
                    <a:lstStyle/>
                    <a:p>
                      <a:r>
                        <a:rPr lang="en-US" b="0" dirty="0">
                          <a:solidFill>
                            <a:schemeClr val="bg1"/>
                          </a:solidFill>
                          <a:latin typeface="Arial" panose="020B0604020202020204" pitchFamily="34" charset="0"/>
                        </a:rPr>
                        <a:t>Pregnancies</a:t>
                      </a:r>
                      <a:endParaRPr lang="en-US" b="0" dirty="0">
                        <a:solidFill>
                          <a:schemeClr val="bg1"/>
                        </a:solidFill>
                      </a:endParaRPr>
                    </a:p>
                  </a:txBody>
                  <a:tcPr marB="0">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Blood glucose</a:t>
                      </a:r>
                    </a:p>
                    <a:p>
                      <a:endParaRPr lang="en-US" b="0" dirty="0"/>
                    </a:p>
                  </a:txBody>
                  <a:tcPr>
                    <a:solidFill>
                      <a:schemeClr val="accent1">
                        <a:lumMod val="40000"/>
                        <a:lumOff val="60000"/>
                      </a:schemeClr>
                    </a:solidFill>
                  </a:tcPr>
                </a:tc>
                <a:extLst>
                  <a:ext uri="{0D108BD9-81ED-4DB2-BD59-A6C34878D82A}">
                    <a16:rowId xmlns:a16="http://schemas.microsoft.com/office/drawing/2014/main" val="3475683362"/>
                  </a:ext>
                </a:extLst>
              </a:tr>
              <a:tr h="4206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a:t>
                      </a:r>
                      <a:r>
                        <a:rPr lang="en-US" b="0" dirty="0">
                          <a:solidFill>
                            <a:srgbClr val="000000"/>
                          </a:solidFill>
                          <a:latin typeface="Arial" panose="020B0604020202020204" pitchFamily="34" charset="0"/>
                        </a:rPr>
                        <a:t>lood pressure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Serum insulin</a:t>
                      </a:r>
                    </a:p>
                    <a:p>
                      <a:endParaRPr lang="en-US" b="0" dirty="0"/>
                    </a:p>
                  </a:txBody>
                  <a:tcPr/>
                </a:tc>
                <a:extLst>
                  <a:ext uri="{0D108BD9-81ED-4DB2-BD59-A6C34878D82A}">
                    <a16:rowId xmlns:a16="http://schemas.microsoft.com/office/drawing/2014/main" val="148116230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Triceps skin thickness</a:t>
                      </a:r>
                    </a:p>
                    <a:p>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Age</a:t>
                      </a:r>
                    </a:p>
                    <a:p>
                      <a:endParaRPr lang="en-US" b="0" dirty="0"/>
                    </a:p>
                  </a:txBody>
                  <a:tcPr/>
                </a:tc>
                <a:extLst>
                  <a:ext uri="{0D108BD9-81ED-4DB2-BD59-A6C34878D82A}">
                    <a16:rowId xmlns:a16="http://schemas.microsoft.com/office/drawing/2014/main" val="308667044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Body mass index</a:t>
                      </a:r>
                    </a:p>
                    <a:p>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Diabetes pedigree function</a:t>
                      </a:r>
                    </a:p>
                    <a:p>
                      <a:endParaRPr lang="en-US" b="0" dirty="0"/>
                    </a:p>
                  </a:txBody>
                  <a:tcPr/>
                </a:tc>
                <a:extLst>
                  <a:ext uri="{0D108BD9-81ED-4DB2-BD59-A6C34878D82A}">
                    <a16:rowId xmlns:a16="http://schemas.microsoft.com/office/drawing/2014/main" val="1587136228"/>
                  </a:ext>
                </a:extLst>
              </a:tr>
            </a:tbl>
          </a:graphicData>
        </a:graphic>
      </p:graphicFrame>
      <p:pic>
        <p:nvPicPr>
          <p:cNvPr id="6" name="Picture 5">
            <a:extLst>
              <a:ext uri="{FF2B5EF4-FFF2-40B4-BE49-F238E27FC236}">
                <a16:creationId xmlns:a16="http://schemas.microsoft.com/office/drawing/2014/main" id="{5668B9A8-9C6B-B4D6-DBD0-83A7A426C685}"/>
              </a:ext>
            </a:extLst>
          </p:cNvPr>
          <p:cNvPicPr>
            <a:picLocks noChangeAspect="1"/>
          </p:cNvPicPr>
          <p:nvPr/>
        </p:nvPicPr>
        <p:blipFill rotWithShape="1">
          <a:blip r:embed="rId2"/>
          <a:srcRect l="28253" t="37946" r="45287" b="26373"/>
          <a:stretch/>
        </p:blipFill>
        <p:spPr>
          <a:xfrm>
            <a:off x="8875641" y="4055949"/>
            <a:ext cx="3226158" cy="2446986"/>
          </a:xfrm>
          <a:prstGeom prst="rect">
            <a:avLst/>
          </a:prstGeom>
        </p:spPr>
      </p:pic>
    </p:spTree>
    <p:extLst>
      <p:ext uri="{BB962C8B-B14F-4D97-AF65-F5344CB8AC3E}">
        <p14:creationId xmlns:p14="http://schemas.microsoft.com/office/powerpoint/2010/main" val="202313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71F833-71D1-9721-7FE4-5ADB05388F40}"/>
              </a:ext>
            </a:extLst>
          </p:cNvPr>
          <p:cNvSpPr txBox="1"/>
          <p:nvPr/>
        </p:nvSpPr>
        <p:spPr>
          <a:xfrm>
            <a:off x="1249679" y="473689"/>
            <a:ext cx="9878907" cy="6278642"/>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Random Forest (RF) and Decision Trees (DT) were used to conduct a comparative study on the influencing factors of Diabetes with the aim to;</a:t>
            </a:r>
          </a:p>
          <a:p>
            <a:pPr marL="742950" marR="0" lvl="1"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Enhance the performance of the forecast model</a:t>
            </a:r>
          </a:p>
          <a:p>
            <a:pPr marL="742950" marR="0" lvl="1"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Increase the screening rate of Diabetes</a:t>
            </a:r>
          </a:p>
          <a:p>
            <a:pPr marL="742950" marR="0" lvl="1"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Reduce the degree of the disease deterioration</a:t>
            </a:r>
          </a:p>
          <a:p>
            <a:pPr marL="742950" marR="0" lvl="1"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Indicators evaluated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Testing Accuracy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Precision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F1-score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recall</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Results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Random Forest (RF) has a higher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F1-score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79%.</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Decision Trees (DT) achieved a lower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F1-score</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72%</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results also shows that the most significant predictor variables are;</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Blood Glucose</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Diabetes Pedigree function</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BMI level</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Age</a:t>
            </a:r>
          </a:p>
        </p:txBody>
      </p:sp>
    </p:spTree>
    <p:extLst>
      <p:ext uri="{BB962C8B-B14F-4D97-AF65-F5344CB8AC3E}">
        <p14:creationId xmlns:p14="http://schemas.microsoft.com/office/powerpoint/2010/main" val="1051636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760D0-732E-A5DD-E2B4-B3D1BF19C232}"/>
              </a:ext>
            </a:extLst>
          </p:cNvPr>
          <p:cNvSpPr txBox="1"/>
          <p:nvPr/>
        </p:nvSpPr>
        <p:spPr>
          <a:xfrm>
            <a:off x="1223921" y="235430"/>
            <a:ext cx="10064643" cy="62170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Why Diabetes?</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Of all the major non-communicable diseases to threaten human health, Diabetes ranks 3</a:t>
            </a:r>
            <a:r>
              <a:rPr kumimoji="0" lang="en-US" sz="1800" b="0" i="0" u="none" strike="noStrike" kern="1200" cap="none" spc="0" normalizeH="0" baseline="30000" noProof="0" dirty="0">
                <a:ln>
                  <a:noFill/>
                </a:ln>
                <a:solidFill>
                  <a:srgbClr val="000000"/>
                </a:solidFill>
                <a:effectLst/>
                <a:uLnTx/>
                <a:uFillTx/>
                <a:latin typeface="Arial" panose="020B0604020202020204" pitchFamily="34" charset="0"/>
                <a:ea typeface="+mn-ea"/>
                <a:cs typeface="+mn-cs"/>
              </a:rPr>
              <a:t>rd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after Cardiovascular diseases &amp; Cancer.</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According to WHO, the costs associated with treating Diabetes are rising at an alarming rate, such that between 2005-2015, it led to an economic loss of $557.7 billion.</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Diabetes comprises over 170 different types of complications.</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According to International Diabetes Federation (IDF), 537 million people had diabetes in 2021, with 783 million anticipated to have it by 2045, approximately 10% of the world’s population.</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China accounts for most Diabetes cases, with about 140 million, up from 90 million in the previous decade, a 56% rise.</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Preventive measures and early diagnosis can help decrease this rising costs of treating Diabetes, and that is why using various methods to build models to analyze and predict this disease is of great importance.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There are a lot of previous work already done in this area using;</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Logistic Regression</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Naïve Bayes</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Back Propagation Neural Network</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Gradient Boosting</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Random Forest etc.</a:t>
            </a:r>
          </a:p>
        </p:txBody>
      </p:sp>
    </p:spTree>
    <p:extLst>
      <p:ext uri="{BB962C8B-B14F-4D97-AF65-F5344CB8AC3E}">
        <p14:creationId xmlns:p14="http://schemas.microsoft.com/office/powerpoint/2010/main" val="589794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760D0-732E-A5DD-E2B4-B3D1BF19C232}"/>
              </a:ext>
            </a:extLst>
          </p:cNvPr>
          <p:cNvSpPr txBox="1"/>
          <p:nvPr/>
        </p:nvSpPr>
        <p:spPr>
          <a:xfrm>
            <a:off x="1223921" y="235430"/>
            <a:ext cx="9878907" cy="344709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Results &amp; Discussion</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Descriptive Statistics: Predictor Variables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Descriptive Statistics: Pearson Correlation Test</a:t>
            </a:r>
          </a:p>
        </p:txBody>
      </p:sp>
      <p:pic>
        <p:nvPicPr>
          <p:cNvPr id="4" name="Picture 3">
            <a:extLst>
              <a:ext uri="{FF2B5EF4-FFF2-40B4-BE49-F238E27FC236}">
                <a16:creationId xmlns:a16="http://schemas.microsoft.com/office/drawing/2014/main" id="{BDE13ACA-CEFA-E2E4-A2AC-2BC8AF078AC6}"/>
              </a:ext>
            </a:extLst>
          </p:cNvPr>
          <p:cNvPicPr>
            <a:picLocks noChangeAspect="1"/>
          </p:cNvPicPr>
          <p:nvPr/>
        </p:nvPicPr>
        <p:blipFill>
          <a:blip r:embed="rId2"/>
          <a:stretch>
            <a:fillRect/>
          </a:stretch>
        </p:blipFill>
        <p:spPr>
          <a:xfrm>
            <a:off x="1223921" y="862531"/>
            <a:ext cx="9354174" cy="2338544"/>
          </a:xfrm>
          <a:prstGeom prst="rect">
            <a:avLst/>
          </a:prstGeom>
        </p:spPr>
      </p:pic>
      <p:pic>
        <p:nvPicPr>
          <p:cNvPr id="6" name="Picture 5">
            <a:extLst>
              <a:ext uri="{FF2B5EF4-FFF2-40B4-BE49-F238E27FC236}">
                <a16:creationId xmlns:a16="http://schemas.microsoft.com/office/drawing/2014/main" id="{7FDE84FA-E7E2-68EF-786A-DDC93514A8B6}"/>
              </a:ext>
            </a:extLst>
          </p:cNvPr>
          <p:cNvPicPr>
            <a:picLocks noChangeAspect="1"/>
          </p:cNvPicPr>
          <p:nvPr/>
        </p:nvPicPr>
        <p:blipFill>
          <a:blip r:embed="rId3"/>
          <a:stretch>
            <a:fillRect/>
          </a:stretch>
        </p:blipFill>
        <p:spPr>
          <a:xfrm>
            <a:off x="1223920" y="3636482"/>
            <a:ext cx="9302061" cy="2338544"/>
          </a:xfrm>
          <a:prstGeom prst="rect">
            <a:avLst/>
          </a:prstGeom>
        </p:spPr>
      </p:pic>
    </p:spTree>
    <p:extLst>
      <p:ext uri="{BB962C8B-B14F-4D97-AF65-F5344CB8AC3E}">
        <p14:creationId xmlns:p14="http://schemas.microsoft.com/office/powerpoint/2010/main" val="2026053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71F833-71D1-9721-7FE4-5ADB05388F40}"/>
              </a:ext>
            </a:extLst>
          </p:cNvPr>
          <p:cNvSpPr txBox="1"/>
          <p:nvPr/>
        </p:nvSpPr>
        <p:spPr>
          <a:xfrm>
            <a:off x="736783" y="473689"/>
            <a:ext cx="10391803" cy="8063746"/>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From the Pearson Correlation Test above, we see the strength of the correlation between the Target variable and the 8 predictors. We deduce that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pregnancies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(0.222),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blood glucose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(0.467),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serum insulin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(0.131),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body mass index</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(0.293),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diabetes pedigree function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(0.174), and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age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(0.238) are reflecting an extremely positive correlation.</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On the other hand, the correlation coefficient between Target and blood pressure, and triceps skin thickness was lower. It can be preliminarily learned that the variables of blood glucose, body mass index, age and pregnancies have more significant weights than other variables in predicting whether a sample has diabetes, and they can be recorded as influential factors that are more likely to cause the disease for prediction.</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Furthermore, the correlation coefficient between 											variables show that </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age and pregnancies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are 											mostly correlated. Likewise </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serum insulin triceps 											skin thickness, body mass index &amp; blood glucose, 										are all correlated.</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Indicators evaluated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Testing Accuracy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Precision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F1-score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recall</a:t>
            </a:r>
          </a:p>
        </p:txBody>
      </p:sp>
      <p:pic>
        <p:nvPicPr>
          <p:cNvPr id="4" name="Picture 3">
            <a:extLst>
              <a:ext uri="{FF2B5EF4-FFF2-40B4-BE49-F238E27FC236}">
                <a16:creationId xmlns:a16="http://schemas.microsoft.com/office/drawing/2014/main" id="{6F7D6AD2-91D3-209E-CD1F-550F22F635AB}"/>
              </a:ext>
            </a:extLst>
          </p:cNvPr>
          <p:cNvPicPr>
            <a:picLocks noChangeAspect="1"/>
          </p:cNvPicPr>
          <p:nvPr/>
        </p:nvPicPr>
        <p:blipFill>
          <a:blip r:embed="rId2"/>
          <a:stretch>
            <a:fillRect/>
          </a:stretch>
        </p:blipFill>
        <p:spPr>
          <a:xfrm>
            <a:off x="835549" y="3592865"/>
            <a:ext cx="4940302" cy="2882537"/>
          </a:xfrm>
          <a:prstGeom prst="rect">
            <a:avLst/>
          </a:prstGeom>
        </p:spPr>
      </p:pic>
    </p:spTree>
    <p:extLst>
      <p:ext uri="{BB962C8B-B14F-4D97-AF65-F5344CB8AC3E}">
        <p14:creationId xmlns:p14="http://schemas.microsoft.com/office/powerpoint/2010/main" val="3665787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760D0-732E-A5DD-E2B4-B3D1BF19C232}"/>
              </a:ext>
            </a:extLst>
          </p:cNvPr>
          <p:cNvSpPr txBox="1"/>
          <p:nvPr/>
        </p:nvSpPr>
        <p:spPr>
          <a:xfrm>
            <a:off x="1223921" y="235430"/>
            <a:ext cx="10426456" cy="34163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Inferential Statistics: Feature weight values (Random Forest)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The feature weight of each variable 	illustrates how 											significant each variable is 	to the model, and the 												overall value is 1. It can be seen that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blood glucose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accounts for 24.83%, it gains the greatest weight 												and is crucial to the creation of models. For others;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body mass index</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(16.13%),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age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(13.86%),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diabetes </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pedigree function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(12.16%) &amp;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pregnancies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(8.99%).</a:t>
            </a:r>
          </a:p>
        </p:txBody>
      </p:sp>
      <p:pic>
        <p:nvPicPr>
          <p:cNvPr id="5" name="Picture 4">
            <a:extLst>
              <a:ext uri="{FF2B5EF4-FFF2-40B4-BE49-F238E27FC236}">
                <a16:creationId xmlns:a16="http://schemas.microsoft.com/office/drawing/2014/main" id="{413AFE4A-8A63-4BEB-E96F-5E7B840A65FC}"/>
              </a:ext>
            </a:extLst>
          </p:cNvPr>
          <p:cNvPicPr>
            <a:picLocks noChangeAspect="1"/>
          </p:cNvPicPr>
          <p:nvPr/>
        </p:nvPicPr>
        <p:blipFill>
          <a:blip r:embed="rId2"/>
          <a:stretch>
            <a:fillRect/>
          </a:stretch>
        </p:blipFill>
        <p:spPr>
          <a:xfrm>
            <a:off x="747501" y="742906"/>
            <a:ext cx="5501995" cy="4744710"/>
          </a:xfrm>
          <a:prstGeom prst="rect">
            <a:avLst/>
          </a:prstGeom>
        </p:spPr>
      </p:pic>
    </p:spTree>
    <p:extLst>
      <p:ext uri="{BB962C8B-B14F-4D97-AF65-F5344CB8AC3E}">
        <p14:creationId xmlns:p14="http://schemas.microsoft.com/office/powerpoint/2010/main" val="3531240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760D0-732E-A5DD-E2B4-B3D1BF19C232}"/>
              </a:ext>
            </a:extLst>
          </p:cNvPr>
          <p:cNvSpPr txBox="1"/>
          <p:nvPr/>
        </p:nvSpPr>
        <p:spPr>
          <a:xfrm>
            <a:off x="403289" y="235430"/>
            <a:ext cx="11385422" cy="7017306"/>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Tables above represent the RF model's performance on the training set and the test set.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accuracy: The percentage of correct samples in the overall samples of the projected results.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Number of Correct Predictions		=	79.22%</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Total Number of Predictions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Ratio of precision: The percentage of positive samples in the projected findings.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True Positives			=	78.96%</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True Positives + False Positives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recall: The percentage of positive samples within the positive samples.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True Positives			=	79.22%</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True Positives + False Negatives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F1-score is the comprehensive evaluation index of the precision ratio and recall rate, and is also the harmonic average of precision ratio and recall rate.</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2 x 	Precision x Recall				=	79.00%</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Precision + Recall</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CDBF05C9-74B2-BE7F-1772-B6A81D0EC703}"/>
              </a:ext>
            </a:extLst>
          </p:cNvPr>
          <p:cNvPicPr>
            <a:picLocks noChangeAspect="1"/>
          </p:cNvPicPr>
          <p:nvPr/>
        </p:nvPicPr>
        <p:blipFill>
          <a:blip r:embed="rId2"/>
          <a:stretch>
            <a:fillRect/>
          </a:stretch>
        </p:blipFill>
        <p:spPr>
          <a:xfrm>
            <a:off x="403289" y="235430"/>
            <a:ext cx="5692712" cy="1330469"/>
          </a:xfrm>
          <a:prstGeom prst="rect">
            <a:avLst/>
          </a:prstGeom>
        </p:spPr>
      </p:pic>
      <p:pic>
        <p:nvPicPr>
          <p:cNvPr id="8" name="Picture 7">
            <a:extLst>
              <a:ext uri="{FF2B5EF4-FFF2-40B4-BE49-F238E27FC236}">
                <a16:creationId xmlns:a16="http://schemas.microsoft.com/office/drawing/2014/main" id="{DE1CCD3A-3A5B-0404-C377-13C716655DE2}"/>
              </a:ext>
            </a:extLst>
          </p:cNvPr>
          <p:cNvPicPr>
            <a:picLocks noChangeAspect="1"/>
          </p:cNvPicPr>
          <p:nvPr/>
        </p:nvPicPr>
        <p:blipFill>
          <a:blip r:embed="rId3"/>
          <a:stretch>
            <a:fillRect/>
          </a:stretch>
        </p:blipFill>
        <p:spPr>
          <a:xfrm>
            <a:off x="6196870" y="235431"/>
            <a:ext cx="5837374" cy="1330468"/>
          </a:xfrm>
          <a:prstGeom prst="rect">
            <a:avLst/>
          </a:prstGeom>
        </p:spPr>
      </p:pic>
      <p:cxnSp>
        <p:nvCxnSpPr>
          <p:cNvPr id="10" name="Straight Connector 9">
            <a:extLst>
              <a:ext uri="{FF2B5EF4-FFF2-40B4-BE49-F238E27FC236}">
                <a16:creationId xmlns:a16="http://schemas.microsoft.com/office/drawing/2014/main" id="{F3A22DBC-E32B-9E6C-3A77-BBC6EC67D054}"/>
              </a:ext>
            </a:extLst>
          </p:cNvPr>
          <p:cNvCxnSpPr/>
          <p:nvPr/>
        </p:nvCxnSpPr>
        <p:spPr>
          <a:xfrm>
            <a:off x="2190613" y="2756357"/>
            <a:ext cx="3302365"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0572E049-8B17-2219-EBDE-EE3548B0E16E}"/>
              </a:ext>
            </a:extLst>
          </p:cNvPr>
          <p:cNvCxnSpPr/>
          <p:nvPr/>
        </p:nvCxnSpPr>
        <p:spPr>
          <a:xfrm>
            <a:off x="2369324" y="4954636"/>
            <a:ext cx="3302365"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86B9828-1413-FDFC-72AF-7F53E77B283E}"/>
              </a:ext>
            </a:extLst>
          </p:cNvPr>
          <p:cNvCxnSpPr/>
          <p:nvPr/>
        </p:nvCxnSpPr>
        <p:spPr>
          <a:xfrm>
            <a:off x="2296972" y="3856047"/>
            <a:ext cx="3302365" cy="0"/>
          </a:xfrm>
          <a:prstGeom prst="line">
            <a:avLst/>
          </a:prstGeom>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B11270A-1D4D-4C53-8D20-AFF6513308B7}"/>
              </a:ext>
            </a:extLst>
          </p:cNvPr>
          <p:cNvCxnSpPr>
            <a:cxnSpLocks/>
          </p:cNvCxnSpPr>
          <p:nvPr/>
        </p:nvCxnSpPr>
        <p:spPr>
          <a:xfrm>
            <a:off x="2762935" y="6310882"/>
            <a:ext cx="178933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23031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E6C8-708A-E802-ADF0-8BC2E9A0589D}"/>
              </a:ext>
            </a:extLst>
          </p:cNvPr>
          <p:cNvSpPr>
            <a:spLocks noGrp="1"/>
          </p:cNvSpPr>
          <p:nvPr>
            <p:ph type="title"/>
          </p:nvPr>
        </p:nvSpPr>
        <p:spPr>
          <a:xfrm>
            <a:off x="1371600" y="685800"/>
            <a:ext cx="9601200" cy="1485900"/>
          </a:xfrm>
        </p:spPr>
        <p:txBody>
          <a:bodyPr anchor="t">
            <a:normAutofit/>
          </a:bodyPr>
          <a:lstStyle/>
          <a:p>
            <a:r>
              <a:rPr lang="en-US" sz="3400"/>
              <a:t>Hybrid CNN-LSTM and Domain Modeling in Climate-Energy Analysis for a Smart Environment</a:t>
            </a:r>
            <a:endParaRPr lang="es-CO" sz="3400"/>
          </a:p>
        </p:txBody>
      </p:sp>
      <p:sp>
        <p:nvSpPr>
          <p:cNvPr id="3" name="Content Placeholder 2">
            <a:extLst>
              <a:ext uri="{FF2B5EF4-FFF2-40B4-BE49-F238E27FC236}">
                <a16:creationId xmlns:a16="http://schemas.microsoft.com/office/drawing/2014/main" id="{BD622D9F-0172-81F9-468B-A1CC7AEA50A7}"/>
              </a:ext>
            </a:extLst>
          </p:cNvPr>
          <p:cNvSpPr>
            <a:spLocks noGrp="1"/>
          </p:cNvSpPr>
          <p:nvPr>
            <p:ph sz="half" idx="1"/>
          </p:nvPr>
        </p:nvSpPr>
        <p:spPr>
          <a:xfrm>
            <a:off x="1371600" y="2285999"/>
            <a:ext cx="4447786" cy="3581401"/>
          </a:xfrm>
        </p:spPr>
        <p:txBody>
          <a:bodyPr>
            <a:normAutofit/>
          </a:bodyPr>
          <a:lstStyle/>
          <a:p>
            <a:r>
              <a:rPr lang="en-US" sz="1900" dirty="0"/>
              <a:t>Correlation between power generation and temperature – local / state level</a:t>
            </a:r>
          </a:p>
          <a:p>
            <a:pPr marL="800100" lvl="1" indent="-342900"/>
            <a:r>
              <a:rPr lang="en-US" sz="1900" dirty="0"/>
              <a:t>Predict net energy generation based on the temperature and identify interdependencies for smart cities </a:t>
            </a:r>
          </a:p>
          <a:p>
            <a:r>
              <a:rPr lang="en-US" sz="1900" dirty="0"/>
              <a:t>Hybrid approach </a:t>
            </a:r>
            <a:r>
              <a:rPr lang="es-CO" sz="1900" dirty="0"/>
              <a:t>CNN-LSTM</a:t>
            </a:r>
            <a:r>
              <a:rPr lang="en-US" sz="1900" dirty="0"/>
              <a:t>, domain knowledge in Environmental Science</a:t>
            </a:r>
          </a:p>
          <a:p>
            <a:r>
              <a:rPr lang="en-US" sz="1900" dirty="0"/>
              <a:t>Python’s </a:t>
            </a:r>
            <a:r>
              <a:rPr lang="en-US" sz="1900" dirty="0" err="1"/>
              <a:t>Sckit</a:t>
            </a:r>
            <a:r>
              <a:rPr lang="en-US" sz="1900" dirty="0"/>
              <a:t> Learn is used for the implementation</a:t>
            </a:r>
          </a:p>
        </p:txBody>
      </p:sp>
      <p:pic>
        <p:nvPicPr>
          <p:cNvPr id="6" name="Picture 5" descr="Light bulb on green grass">
            <a:extLst>
              <a:ext uri="{FF2B5EF4-FFF2-40B4-BE49-F238E27FC236}">
                <a16:creationId xmlns:a16="http://schemas.microsoft.com/office/drawing/2014/main" id="{DC886A7B-C4DF-21FE-214E-F29E72D8DA79}"/>
              </a:ext>
            </a:extLst>
          </p:cNvPr>
          <p:cNvPicPr>
            <a:picLocks noChangeAspect="1"/>
          </p:cNvPicPr>
          <p:nvPr/>
        </p:nvPicPr>
        <p:blipFill rotWithShape="1">
          <a:blip r:embed="rId2"/>
          <a:srcRect l="14536" r="2563" b="-4"/>
          <a:stretch/>
        </p:blipFill>
        <p:spPr>
          <a:xfrm>
            <a:off x="6525403" y="2285999"/>
            <a:ext cx="4447786" cy="3581401"/>
          </a:xfrm>
          <a:prstGeom prst="rect">
            <a:avLst/>
          </a:prstGeom>
          <a:noFill/>
        </p:spPr>
      </p:pic>
    </p:spTree>
    <p:extLst>
      <p:ext uri="{BB962C8B-B14F-4D97-AF65-F5344CB8AC3E}">
        <p14:creationId xmlns:p14="http://schemas.microsoft.com/office/powerpoint/2010/main" val="3548806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760D0-732E-A5DD-E2B4-B3D1BF19C232}"/>
              </a:ext>
            </a:extLst>
          </p:cNvPr>
          <p:cNvSpPr txBox="1"/>
          <p:nvPr/>
        </p:nvSpPr>
        <p:spPr>
          <a:xfrm>
            <a:off x="1223921" y="235430"/>
            <a:ext cx="10426456" cy="34163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Inferential Statistics: Feature weight values (Decision Tree)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The feature weight of each variable 	illustrates how 											significant each variable is 	to the model, and the 												overall value is 1. It can be seen that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blood glucose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accounts for 30.02%, it gains the greatest weight 												and is crucial to the creation of models. For others;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body mass index</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(18.51%),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age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(14.77%),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diabetes </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pedigree function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(12.11%) &amp; </a:t>
            </a:r>
            <a:r>
              <a:rPr kumimoji="0" lang="en-US" sz="1800" b="0" i="1" u="sng" strike="noStrike" kern="1200" cap="none" spc="0" normalizeH="0" baseline="0" noProof="0" dirty="0" err="1">
                <a:ln>
                  <a:noFill/>
                </a:ln>
                <a:solidFill>
                  <a:srgbClr val="000000"/>
                </a:solidFill>
                <a:effectLst/>
                <a:uLnTx/>
                <a:uFillTx/>
                <a:latin typeface="Arial" panose="020B0604020202020204" pitchFamily="34" charset="0"/>
                <a:ea typeface="+mn-ea"/>
                <a:cs typeface="+mn-cs"/>
              </a:rPr>
              <a:t>B.Pressure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(10.24%).</a:t>
            </a:r>
          </a:p>
        </p:txBody>
      </p:sp>
      <p:pic>
        <p:nvPicPr>
          <p:cNvPr id="4" name="Picture 3">
            <a:extLst>
              <a:ext uri="{FF2B5EF4-FFF2-40B4-BE49-F238E27FC236}">
                <a16:creationId xmlns:a16="http://schemas.microsoft.com/office/drawing/2014/main" id="{3A997756-3563-C77C-ED95-E4793F484E7B}"/>
              </a:ext>
            </a:extLst>
          </p:cNvPr>
          <p:cNvPicPr>
            <a:picLocks noChangeAspect="1"/>
          </p:cNvPicPr>
          <p:nvPr/>
        </p:nvPicPr>
        <p:blipFill>
          <a:blip r:embed="rId2"/>
          <a:stretch>
            <a:fillRect/>
          </a:stretch>
        </p:blipFill>
        <p:spPr>
          <a:xfrm>
            <a:off x="747501" y="742906"/>
            <a:ext cx="5501995" cy="4618504"/>
          </a:xfrm>
          <a:prstGeom prst="rect">
            <a:avLst/>
          </a:prstGeom>
        </p:spPr>
      </p:pic>
    </p:spTree>
    <p:extLst>
      <p:ext uri="{BB962C8B-B14F-4D97-AF65-F5344CB8AC3E}">
        <p14:creationId xmlns:p14="http://schemas.microsoft.com/office/powerpoint/2010/main" val="4124124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760D0-732E-A5DD-E2B4-B3D1BF19C232}"/>
              </a:ext>
            </a:extLst>
          </p:cNvPr>
          <p:cNvSpPr txBox="1"/>
          <p:nvPr/>
        </p:nvSpPr>
        <p:spPr>
          <a:xfrm>
            <a:off x="403289" y="235430"/>
            <a:ext cx="11385422" cy="7017306"/>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Tables above represent the DT model's performance on the training set and the test set.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accuracy: The percentage of correct samples in the overall samples of the projected results.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Number of Correct Predictions		=	72.73%</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Total Number of Predictions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Ratio of precision: The percentage of positive samples in the projected findings.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True Positives			=	72.19%</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True Positives + False Positives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recall: The percentage of positive samples within the positive samples.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True Positives			=	72.73%</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True Positives + False Negatives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F1-score is the comprehensive evaluation index of the precision ratio and recall rate, and is also the harmonic average of precision ratio and recall rate.</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2 x 	Precision x Recall				=	72.00%</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Precision + Recall</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cxnSp>
        <p:nvCxnSpPr>
          <p:cNvPr id="10" name="Straight Connector 9">
            <a:extLst>
              <a:ext uri="{FF2B5EF4-FFF2-40B4-BE49-F238E27FC236}">
                <a16:creationId xmlns:a16="http://schemas.microsoft.com/office/drawing/2014/main" id="{F3A22DBC-E32B-9E6C-3A77-BBC6EC67D054}"/>
              </a:ext>
            </a:extLst>
          </p:cNvPr>
          <p:cNvCxnSpPr/>
          <p:nvPr/>
        </p:nvCxnSpPr>
        <p:spPr>
          <a:xfrm>
            <a:off x="2190613" y="2756357"/>
            <a:ext cx="3302365"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0572E049-8B17-2219-EBDE-EE3548B0E16E}"/>
              </a:ext>
            </a:extLst>
          </p:cNvPr>
          <p:cNvCxnSpPr/>
          <p:nvPr/>
        </p:nvCxnSpPr>
        <p:spPr>
          <a:xfrm>
            <a:off x="2369324" y="4954636"/>
            <a:ext cx="3302365"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86B9828-1413-FDFC-72AF-7F53E77B283E}"/>
              </a:ext>
            </a:extLst>
          </p:cNvPr>
          <p:cNvCxnSpPr/>
          <p:nvPr/>
        </p:nvCxnSpPr>
        <p:spPr>
          <a:xfrm>
            <a:off x="2296972" y="3856047"/>
            <a:ext cx="3302365" cy="0"/>
          </a:xfrm>
          <a:prstGeom prst="line">
            <a:avLst/>
          </a:prstGeom>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B11270A-1D4D-4C53-8D20-AFF6513308B7}"/>
              </a:ext>
            </a:extLst>
          </p:cNvPr>
          <p:cNvCxnSpPr>
            <a:cxnSpLocks/>
          </p:cNvCxnSpPr>
          <p:nvPr/>
        </p:nvCxnSpPr>
        <p:spPr>
          <a:xfrm>
            <a:off x="2762935" y="6310882"/>
            <a:ext cx="1789330" cy="0"/>
          </a:xfrm>
          <a:prstGeom prst="line">
            <a:avLst/>
          </a:prstGeom>
          <a:ln/>
        </p:spPr>
        <p:style>
          <a:lnRef idx="2">
            <a:schemeClr val="dk1"/>
          </a:lnRef>
          <a:fillRef idx="0">
            <a:schemeClr val="dk1"/>
          </a:fillRef>
          <a:effectRef idx="1">
            <a:schemeClr val="dk1"/>
          </a:effectRef>
          <a:fontRef idx="minor">
            <a:schemeClr val="tx1"/>
          </a:fontRef>
        </p:style>
      </p:cxnSp>
      <p:pic>
        <p:nvPicPr>
          <p:cNvPr id="4" name="Picture 3">
            <a:extLst>
              <a:ext uri="{FF2B5EF4-FFF2-40B4-BE49-F238E27FC236}">
                <a16:creationId xmlns:a16="http://schemas.microsoft.com/office/drawing/2014/main" id="{F746FB57-FF97-247A-EA7F-B918995637CA}"/>
              </a:ext>
            </a:extLst>
          </p:cNvPr>
          <p:cNvPicPr>
            <a:picLocks noChangeAspect="1"/>
          </p:cNvPicPr>
          <p:nvPr/>
        </p:nvPicPr>
        <p:blipFill>
          <a:blip r:embed="rId2"/>
          <a:stretch>
            <a:fillRect/>
          </a:stretch>
        </p:blipFill>
        <p:spPr>
          <a:xfrm>
            <a:off x="403289" y="193975"/>
            <a:ext cx="5692711" cy="1371924"/>
          </a:xfrm>
          <a:prstGeom prst="rect">
            <a:avLst/>
          </a:prstGeom>
        </p:spPr>
      </p:pic>
      <p:pic>
        <p:nvPicPr>
          <p:cNvPr id="7" name="Picture 6">
            <a:extLst>
              <a:ext uri="{FF2B5EF4-FFF2-40B4-BE49-F238E27FC236}">
                <a16:creationId xmlns:a16="http://schemas.microsoft.com/office/drawing/2014/main" id="{F9168063-CACE-1942-45D9-A475D245D3E3}"/>
              </a:ext>
            </a:extLst>
          </p:cNvPr>
          <p:cNvPicPr>
            <a:picLocks noChangeAspect="1"/>
          </p:cNvPicPr>
          <p:nvPr/>
        </p:nvPicPr>
        <p:blipFill>
          <a:blip r:embed="rId3"/>
          <a:stretch>
            <a:fillRect/>
          </a:stretch>
        </p:blipFill>
        <p:spPr>
          <a:xfrm>
            <a:off x="6196871" y="193975"/>
            <a:ext cx="5837374" cy="1371924"/>
          </a:xfrm>
          <a:prstGeom prst="rect">
            <a:avLst/>
          </a:prstGeom>
        </p:spPr>
      </p:pic>
    </p:spTree>
    <p:extLst>
      <p:ext uri="{BB962C8B-B14F-4D97-AF65-F5344CB8AC3E}">
        <p14:creationId xmlns:p14="http://schemas.microsoft.com/office/powerpoint/2010/main" val="843891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760D0-732E-A5DD-E2B4-B3D1BF19C232}"/>
              </a:ext>
            </a:extLst>
          </p:cNvPr>
          <p:cNvSpPr txBox="1"/>
          <p:nvPr/>
        </p:nvSpPr>
        <p:spPr>
          <a:xfrm>
            <a:off x="651263" y="0"/>
            <a:ext cx="11071477" cy="680186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Conclusion</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PID dataset was used as the research data for this paper.</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8 features, including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pregnancies</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blood glucose</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blood pressure</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triceps skin thickness, serum insulin</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body mass index</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diabetes pedigree function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and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age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were examined.</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Target variable was whether diabetes was diagnosed or not.</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RF and DT algorithms were used to predict the data set, and the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accuracy</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ratio of precision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recall</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and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F1-score ratio</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were utilized to analyze the model.</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results showed that the RF model was more suitable for predicting the data set, and this model had a stronger prediction ability than the DT model.</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According to the analysis of influencing factors of diabetes in this dataset by RF model, the weight of four features such as blood glucose, body mass index, age and diabetes pedigree function accounted for the largest proportion.</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Proposed actions</a:t>
            </a: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Elevated blood glucose should be focused on with timely medical examination and prevention.</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Regarding Body mass index and age, obese people and elderly people should be vigilant.</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Increase the awareness of diabetes prevention.</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Pay attention to the balance of dietary structure and maintain good eating habits.</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 general, this paper aims to provide support for the prevention and research of diabetes, and the several predictive variables.</a:t>
            </a:r>
          </a:p>
        </p:txBody>
      </p:sp>
    </p:spTree>
    <p:extLst>
      <p:ext uri="{BB962C8B-B14F-4D97-AF65-F5344CB8AC3E}">
        <p14:creationId xmlns:p14="http://schemas.microsoft.com/office/powerpoint/2010/main" val="1001223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0"/>
            <a:ext cx="7619059" cy="4759036"/>
          </a:xfrm>
        </p:spPr>
        <p:txBody>
          <a:bodyPr/>
          <a:lstStyle/>
          <a:p>
            <a:r>
              <a:rPr lang="en-US"/>
              <a:t>Machine Learning &amp; Geospatial Techniques in Building Energy Performance Prediction</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53400" y="1128094"/>
            <a:ext cx="3434180" cy="576015"/>
          </a:xfrm>
        </p:spPr>
        <p:txBody>
          <a:bodyPr anchor="t">
            <a:normAutofit/>
          </a:bodyPr>
          <a:lstStyle/>
          <a:p>
            <a:r>
              <a:rPr lang="en-US" sz="3200" dirty="0"/>
              <a:t>Introduction</a:t>
            </a:r>
          </a:p>
        </p:txBody>
      </p:sp>
      <p:sp>
        <p:nvSpPr>
          <p:cNvPr id="70" name="Rectangle 69">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pic>
        <p:nvPicPr>
          <p:cNvPr id="4" name="Content Placeholder 4">
            <a:extLst>
              <a:ext uri="{FF2B5EF4-FFF2-40B4-BE49-F238E27FC236}">
                <a16:creationId xmlns:a16="http://schemas.microsoft.com/office/drawing/2014/main" id="{9C3FE603-039D-79EA-5A9C-2BF721767053}"/>
              </a:ext>
            </a:extLst>
          </p:cNvPr>
          <p:cNvPicPr>
            <a:picLocks noChangeAspect="1"/>
          </p:cNvPicPr>
          <p:nvPr/>
        </p:nvPicPr>
        <p:blipFill>
          <a:blip r:embed="rId2"/>
          <a:stretch>
            <a:fillRect/>
          </a:stretch>
        </p:blipFill>
        <p:spPr>
          <a:xfrm>
            <a:off x="220347" y="2173200"/>
            <a:ext cx="7020386" cy="2860156"/>
          </a:xfrm>
          <a:prstGeom prst="rect">
            <a:avLst/>
          </a:prstGeom>
        </p:spPr>
      </p:pic>
      <p:cxnSp>
        <p:nvCxnSpPr>
          <p:cNvPr id="72" name="Straight Connector 7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8088585" y="1704108"/>
            <a:ext cx="3434180" cy="4235335"/>
          </a:xfrm>
        </p:spPr>
        <p:txBody>
          <a:bodyPr>
            <a:normAutofit fontScale="92500" lnSpcReduction="10000"/>
          </a:bodyPr>
          <a:lstStyle/>
          <a:p>
            <a:pPr marL="285750" indent="-285750">
              <a:buFont typeface="Arial" panose="020B0604020202020204" pitchFamily="34" charset="0"/>
              <a:buChar char="•"/>
            </a:pPr>
            <a:r>
              <a:rPr lang="en-US" sz="1800" dirty="0"/>
              <a:t>The study introduces an innovative approach for GIS-based residential building energy performance prediction at multi-scale using a data-driven machine learning approach </a:t>
            </a:r>
          </a:p>
          <a:p>
            <a:pPr marL="285750" indent="-285750">
              <a:buFont typeface="Arial" panose="020B0604020202020204" pitchFamily="34" charset="0"/>
              <a:buChar char="•"/>
            </a:pPr>
            <a:r>
              <a:rPr lang="en-US" sz="1800" dirty="0"/>
              <a:t>It demonstrates the methodology for the Irish residential building stock to evaluate the energy rating at multiple scales. </a:t>
            </a:r>
          </a:p>
          <a:p>
            <a:pPr marL="285750" indent="-285750">
              <a:buFont typeface="Arial" panose="020B0604020202020204" pitchFamily="34" charset="0"/>
              <a:buChar char="•"/>
            </a:pPr>
            <a:r>
              <a:rPr lang="en-US" sz="1800" dirty="0"/>
              <a:t>It aims to aid urban planners in reducing energy consumption and CO2 emissions, crucial for sustainable urban development.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0" name="Rectangle 9">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11" name="Rectangle 10">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12" name="Rectangle 11">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13" name="Rectangle 12">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grpSp>
      <p:sp>
        <p:nvSpPr>
          <p:cNvPr id="2" name="Title 1"/>
          <p:cNvSpPr>
            <a:spLocks noGrp="1"/>
          </p:cNvSpPr>
          <p:nvPr>
            <p:ph type="title"/>
          </p:nvPr>
        </p:nvSpPr>
        <p:spPr>
          <a:xfrm>
            <a:off x="755484" y="739835"/>
            <a:ext cx="3702580" cy="1616203"/>
          </a:xfrm>
        </p:spPr>
        <p:txBody>
          <a:bodyPr anchor="b">
            <a:normAutofit/>
          </a:bodyPr>
          <a:lstStyle/>
          <a:p>
            <a:r>
              <a:rPr lang="en-US" sz="3200" dirty="0"/>
              <a:t>Machine Learning Techniques</a:t>
            </a:r>
          </a:p>
        </p:txBody>
      </p:sp>
      <p:sp>
        <p:nvSpPr>
          <p:cNvPr id="3" name="Content Placeholder 2"/>
          <p:cNvSpPr>
            <a:spLocks noGrp="1"/>
          </p:cNvSpPr>
          <p:nvPr>
            <p:ph idx="1"/>
          </p:nvPr>
        </p:nvSpPr>
        <p:spPr>
          <a:xfrm>
            <a:off x="755484" y="2459116"/>
            <a:ext cx="3702579" cy="3524823"/>
          </a:xfrm>
        </p:spPr>
        <p:txBody>
          <a:bodyPr>
            <a:normAutofit/>
          </a:bodyPr>
          <a:lstStyle/>
          <a:p>
            <a:pPr marL="342900" indent="-342900">
              <a:buFont typeface="Arial" panose="020B0604020202020204" pitchFamily="34" charset="0"/>
              <a:buChar char="•"/>
            </a:pPr>
            <a:r>
              <a:rPr lang="en-US" sz="2000" dirty="0"/>
              <a:t>The paper uses various machine learning algorithms like Naive Bayes, GLM, Random Forest, Decision Tree, Deep Learning, Logistic Regression, Gradient Boosted Trees, and SVM. </a:t>
            </a:r>
          </a:p>
          <a:p>
            <a:pPr marL="342900" indent="-342900">
              <a:buFont typeface="Arial" panose="020B0604020202020204" pitchFamily="34" charset="0"/>
              <a:buChar char="•"/>
            </a:pPr>
            <a:r>
              <a:rPr lang="en-US" sz="2000" dirty="0"/>
              <a:t>The machine-learning algorithm predicts building energy ratings from local to national scale using a bottom-up approach.</a:t>
            </a:r>
          </a:p>
        </p:txBody>
      </p:sp>
      <p:pic>
        <p:nvPicPr>
          <p:cNvPr id="4" name="Content Placeholder 4">
            <a:extLst>
              <a:ext uri="{FF2B5EF4-FFF2-40B4-BE49-F238E27FC236}">
                <a16:creationId xmlns:a16="http://schemas.microsoft.com/office/drawing/2014/main" id="{3F9D1355-140E-8C8E-F537-150F732B1DD5}"/>
              </a:ext>
            </a:extLst>
          </p:cNvPr>
          <p:cNvPicPr>
            <a:picLocks noChangeAspect="1"/>
          </p:cNvPicPr>
          <p:nvPr/>
        </p:nvPicPr>
        <p:blipFill>
          <a:blip r:embed="rId2"/>
          <a:stretch>
            <a:fillRect/>
          </a:stretch>
        </p:blipFill>
        <p:spPr>
          <a:xfrm>
            <a:off x="6005304" y="1412765"/>
            <a:ext cx="5407002" cy="403246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46125" y="741391"/>
            <a:ext cx="5370532" cy="1616203"/>
          </a:xfrm>
        </p:spPr>
        <p:txBody>
          <a:bodyPr anchor="b">
            <a:normAutofit/>
          </a:bodyPr>
          <a:lstStyle/>
          <a:p>
            <a:r>
              <a:rPr lang="en-US" sz="3200"/>
              <a:t>Naive Bayes (NB)</a:t>
            </a:r>
          </a:p>
        </p:txBody>
      </p:sp>
      <p:pic>
        <p:nvPicPr>
          <p:cNvPr id="1026" name="Picture 2" descr="Demystifying Naïve Bayes: Simple yet Powerful for Text Classification” | by  ajaymehta | Medium">
            <a:extLst>
              <a:ext uri="{FF2B5EF4-FFF2-40B4-BE49-F238E27FC236}">
                <a16:creationId xmlns:a16="http://schemas.microsoft.com/office/drawing/2014/main" id="{18156D27-8BD8-378A-1E0B-5371CF3138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059" b="1"/>
          <a:stretch/>
        </p:blipFill>
        <p:spPr bwMode="auto">
          <a:xfrm>
            <a:off x="1070142" y="1066252"/>
            <a:ext cx="3993176" cy="22552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aïve Bayes Algorithm. Exploring Naive Bayes: Mathematics, How… | by  Bassant Gamal | Analytics Vidhya | Medium">
            <a:extLst>
              <a:ext uri="{FF2B5EF4-FFF2-40B4-BE49-F238E27FC236}">
                <a16:creationId xmlns:a16="http://schemas.microsoft.com/office/drawing/2014/main" id="{3318A3B1-042E-5F28-F55F-AC9E692E6D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78" r="-3" b="-3"/>
          <a:stretch/>
        </p:blipFill>
        <p:spPr bwMode="auto">
          <a:xfrm>
            <a:off x="1070157" y="3398109"/>
            <a:ext cx="3993175" cy="2266377"/>
          </a:xfrm>
          <a:prstGeom prst="rect">
            <a:avLst/>
          </a:prstGeom>
          <a:noFill/>
          <a:extLst>
            <a:ext uri="{909E8E84-426E-40DD-AFC4-6F175D3DCCD1}">
              <a14:hiddenFill xmlns:a14="http://schemas.microsoft.com/office/drawing/2010/main">
                <a:solidFill>
                  <a:srgbClr val="FFFFFF"/>
                </a:solidFill>
              </a14:hiddenFill>
            </a:ext>
          </a:extLst>
        </p:spPr>
      </p:pic>
      <p:sp>
        <p:nvSpPr>
          <p:cNvPr id="1065" name="Content Placeholder 2"/>
          <p:cNvSpPr>
            <a:spLocks noGrp="1"/>
          </p:cNvSpPr>
          <p:nvPr>
            <p:ph idx="1"/>
          </p:nvPr>
        </p:nvSpPr>
        <p:spPr>
          <a:xfrm>
            <a:off x="5746125" y="2533476"/>
            <a:ext cx="5370532" cy="3447832"/>
          </a:xfrm>
        </p:spPr>
        <p:txBody>
          <a:bodyPr anchor="t">
            <a:normAutofit/>
          </a:bodyPr>
          <a:lstStyle/>
          <a:p>
            <a:pPr marL="342900" indent="-342900">
              <a:buFont typeface="Arial" panose="020B0604020202020204" pitchFamily="34" charset="0"/>
              <a:buChar char="•"/>
            </a:pPr>
            <a:r>
              <a:rPr lang="en-US" sz="1900"/>
              <a:t>Naive Bayes (NB) is a probabilistic classifier applying Bayes' theorem with independence assumptions between features. </a:t>
            </a:r>
          </a:p>
          <a:p>
            <a:pPr marL="342900" indent="-342900">
              <a:buFont typeface="Arial" panose="020B0604020202020204" pitchFamily="34" charset="0"/>
              <a:buChar char="•"/>
            </a:pPr>
            <a:r>
              <a:rPr lang="en-US" sz="1900"/>
              <a:t>Known for simplicity and effectiveness in text classification. </a:t>
            </a:r>
          </a:p>
          <a:p>
            <a:pPr marL="342900" indent="-342900">
              <a:buFont typeface="Arial" panose="020B0604020202020204" pitchFamily="34" charset="0"/>
              <a:buChar char="•"/>
            </a:pPr>
            <a:r>
              <a:rPr lang="en-US" sz="1900"/>
              <a:t>Could be used for classifying areas based on pollution levels or climate risk categories. </a:t>
            </a:r>
          </a:p>
          <a:p>
            <a:pPr marL="342900" indent="-342900">
              <a:buFont typeface="Arial" panose="020B0604020202020204" pitchFamily="34" charset="0"/>
              <a:buChar char="•"/>
            </a:pPr>
            <a:r>
              <a:rPr lang="en-US" sz="1900"/>
              <a:t>Due to its effectiveness in text classification, it could also be used to analyze textual data, like public opinions or policies regarding urban sustainability.</a:t>
            </a:r>
          </a:p>
        </p:txBody>
      </p:sp>
      <p:grpSp>
        <p:nvGrpSpPr>
          <p:cNvPr id="1070" name="Group 1069">
            <a:extLst>
              <a:ext uri="{FF2B5EF4-FFF2-40B4-BE49-F238E27FC236}">
                <a16:creationId xmlns:a16="http://schemas.microsoft.com/office/drawing/2014/main" id="{933C9C1E-3F58-87FF-6CA1-B20B599074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1071" name="Rectangle 1070">
              <a:extLst>
                <a:ext uri="{FF2B5EF4-FFF2-40B4-BE49-F238E27FC236}">
                  <a16:creationId xmlns:a16="http://schemas.microsoft.com/office/drawing/2014/main" id="{71B5435D-02D0-7C40-C272-140E09458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1072" name="Rectangle 1071">
              <a:extLst>
                <a:ext uri="{FF2B5EF4-FFF2-40B4-BE49-F238E27FC236}">
                  <a16:creationId xmlns:a16="http://schemas.microsoft.com/office/drawing/2014/main" id="{54B99C4A-8D3B-C11C-B01C-1D455DE41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76693" y="76373"/>
            <a:ext cx="3455821" cy="1616203"/>
          </a:xfrm>
        </p:spPr>
        <p:txBody>
          <a:bodyPr anchor="b">
            <a:normAutofit/>
          </a:bodyPr>
          <a:lstStyle/>
          <a:p>
            <a:r>
              <a:rPr lang="en-US" sz="3200" dirty="0"/>
              <a:t>Random Forest (RF) / Decision Trees (DT)</a:t>
            </a:r>
          </a:p>
        </p:txBody>
      </p:sp>
      <p:sp>
        <p:nvSpPr>
          <p:cNvPr id="3" name="Content Placeholder 2"/>
          <p:cNvSpPr>
            <a:spLocks noGrp="1"/>
          </p:cNvSpPr>
          <p:nvPr>
            <p:ph idx="1"/>
          </p:nvPr>
        </p:nvSpPr>
        <p:spPr>
          <a:xfrm>
            <a:off x="648393" y="1753985"/>
            <a:ext cx="4218709" cy="4921135"/>
          </a:xfrm>
        </p:spPr>
        <p:txBody>
          <a:bodyPr anchor="t">
            <a:normAutofit lnSpcReduction="10000"/>
          </a:bodyPr>
          <a:lstStyle/>
          <a:p>
            <a:pPr marL="457200" indent="-457200">
              <a:buFont typeface="Arial" panose="020B0604020202020204" pitchFamily="34" charset="0"/>
              <a:buChar char="•"/>
            </a:pPr>
            <a:r>
              <a:rPr lang="en-US" sz="1800" dirty="0"/>
              <a:t>Random Forest (RF) is an ensemble method using multiple decision trees for classification and regression. It combines the outcomes of individual trees for a robust prediction.</a:t>
            </a:r>
          </a:p>
          <a:p>
            <a:pPr marL="457200" indent="-457200">
              <a:buFont typeface="Arial" panose="020B0604020202020204" pitchFamily="34" charset="0"/>
              <a:buChar char="•"/>
            </a:pPr>
            <a:r>
              <a:rPr lang="en-US" sz="1800" dirty="0"/>
              <a:t>Decision Tree (DT) is a flowchart-like structure for classification, with nodes representing tests, branches for outcomes, and leaves for class labels.</a:t>
            </a:r>
          </a:p>
          <a:p>
            <a:pPr marL="457200" indent="-457200">
              <a:buFont typeface="Arial" panose="020B0604020202020204" pitchFamily="34" charset="0"/>
              <a:buChar char="•"/>
            </a:pPr>
            <a:r>
              <a:rPr lang="en-US" sz="1800" dirty="0"/>
              <a:t>These could be employed for predicting air quality and identifying key factors that influence pollution levels. Due to their ability to handle complex, nonlinear data, they could model the interactions between various environmental factors.</a:t>
            </a:r>
          </a:p>
          <a:p>
            <a:pPr marL="457200" indent="-457200">
              <a:buFont typeface="Arial" panose="020B0604020202020204" pitchFamily="34" charset="0"/>
              <a:buChar char="•"/>
            </a:pPr>
            <a:endParaRPr lang="en-US" sz="1800" dirty="0"/>
          </a:p>
        </p:txBody>
      </p:sp>
      <p:pic>
        <p:nvPicPr>
          <p:cNvPr id="2050" name="Picture 2" descr="Machine Learning- Decision Trees and Random Forest Classifiers | by Karan  Kashyap | Analytics Vidhya | Medium">
            <a:extLst>
              <a:ext uri="{FF2B5EF4-FFF2-40B4-BE49-F238E27FC236}">
                <a16:creationId xmlns:a16="http://schemas.microsoft.com/office/drawing/2014/main" id="{1194088A-D2F7-61BD-7C71-77FDA54E05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87672" y="1644638"/>
            <a:ext cx="6389346" cy="3578033"/>
          </a:xfrm>
          <a:prstGeom prst="rect">
            <a:avLst/>
          </a:prstGeom>
          <a:noFill/>
          <a:extLst>
            <a:ext uri="{909E8E84-426E-40DD-AFC4-6F175D3DCCD1}">
              <a14:hiddenFill xmlns:a14="http://schemas.microsoft.com/office/drawing/2010/main">
                <a:solidFill>
                  <a:srgbClr val="FFFFFF"/>
                </a:solidFill>
              </a14:hiddenFill>
            </a:ext>
          </a:extLst>
        </p:spPr>
      </p:pic>
      <p:grpSp>
        <p:nvGrpSpPr>
          <p:cNvPr id="2055" name="Group 205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056" name="Rectangle 205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2057" name="Rectangle 205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53400" y="1128094"/>
            <a:ext cx="3434180" cy="1415270"/>
          </a:xfrm>
        </p:spPr>
        <p:txBody>
          <a:bodyPr anchor="t">
            <a:normAutofit/>
          </a:bodyPr>
          <a:lstStyle/>
          <a:p>
            <a:r>
              <a:rPr lang="en-US" sz="3200" dirty="0"/>
              <a:t>Geospatial Techniques</a:t>
            </a:r>
          </a:p>
        </p:txBody>
      </p:sp>
      <p:sp>
        <p:nvSpPr>
          <p:cNvPr id="9" name="Rectangle 8">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pic>
        <p:nvPicPr>
          <p:cNvPr id="4" name="Content Placeholder 7">
            <a:extLst>
              <a:ext uri="{FF2B5EF4-FFF2-40B4-BE49-F238E27FC236}">
                <a16:creationId xmlns:a16="http://schemas.microsoft.com/office/drawing/2014/main" id="{273CE439-AF34-0A44-9098-39C8048992E0}"/>
              </a:ext>
            </a:extLst>
          </p:cNvPr>
          <p:cNvPicPr>
            <a:picLocks noChangeAspect="1"/>
          </p:cNvPicPr>
          <p:nvPr/>
        </p:nvPicPr>
        <p:blipFill>
          <a:blip r:embed="rId2"/>
          <a:stretch>
            <a:fillRect/>
          </a:stretch>
        </p:blipFill>
        <p:spPr>
          <a:xfrm>
            <a:off x="669235" y="1643516"/>
            <a:ext cx="6221895" cy="3577589"/>
          </a:xfrm>
          <a:prstGeom prst="rect">
            <a:avLst/>
          </a:prstGeom>
        </p:spPr>
      </p:pic>
      <p:cxnSp>
        <p:nvCxnSpPr>
          <p:cNvPr id="11" name="Straight Connector 1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8153400" y="2543364"/>
            <a:ext cx="3434180" cy="3599019"/>
          </a:xfrm>
        </p:spPr>
        <p:txBody>
          <a:bodyPr>
            <a:normAutofit/>
          </a:bodyPr>
          <a:lstStyle/>
          <a:p>
            <a:pPr marL="342900" indent="-342900">
              <a:buFont typeface="Arial" panose="020B0604020202020204" pitchFamily="34" charset="0"/>
              <a:buChar char="•"/>
            </a:pPr>
            <a:r>
              <a:rPr lang="en-US" sz="2000" dirty="0"/>
              <a:t>Key GIS techniques included spatial join/aggregation, multi-scale GIS mapping, and the use of LOF algorithm for outlier detection. </a:t>
            </a:r>
          </a:p>
          <a:p>
            <a:pPr marL="342900" indent="-342900">
              <a:buFont typeface="Arial" panose="020B0604020202020204" pitchFamily="34" charset="0"/>
              <a:buChar char="•"/>
            </a:pPr>
            <a:r>
              <a:rPr lang="en-US" sz="2000" dirty="0"/>
              <a:t>The multi-scale mapping process integrates the predictive modeling results with GIS.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Multi-Scale GIS Mapping</a:t>
            </a:r>
          </a:p>
        </p:txBody>
      </p:sp>
      <p:graphicFrame>
        <p:nvGraphicFramePr>
          <p:cNvPr id="3076" name="Content Placeholder 2">
            <a:extLst>
              <a:ext uri="{FF2B5EF4-FFF2-40B4-BE49-F238E27FC236}">
                <a16:creationId xmlns:a16="http://schemas.microsoft.com/office/drawing/2014/main" id="{1E71EB49-8D89-398D-199B-2CE34DB6CF87}"/>
              </a:ext>
            </a:extLst>
          </p:cNvPr>
          <p:cNvGraphicFramePr>
            <a:graphicFrameLocks noGrp="1"/>
          </p:cNvGraphicFramePr>
          <p:nvPr>
            <p:ph idx="1"/>
          </p:nvPr>
        </p:nvGraphicFramePr>
        <p:xfrm>
          <a:off x="0" y="1706563"/>
          <a:ext cx="5798127" cy="515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Multi-scale GIS mapping of residential building energy performance... |  Download Scientific Diagram">
            <a:extLst>
              <a:ext uri="{FF2B5EF4-FFF2-40B4-BE49-F238E27FC236}">
                <a16:creationId xmlns:a16="http://schemas.microsoft.com/office/drawing/2014/main" id="{12BD0F3D-1807-73C0-BB36-43EC5FBB1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8173" y="2077634"/>
            <a:ext cx="6191310" cy="30738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7171D5B-FA55-5E0D-A7F0-F0E775B4EA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E09325-9588-7960-59D5-5FC5D9A6C48B}"/>
              </a:ext>
            </a:extLst>
          </p:cNvPr>
          <p:cNvSpPr>
            <a:spLocks noGrp="1"/>
          </p:cNvSpPr>
          <p:nvPr>
            <p:ph type="title"/>
          </p:nvPr>
        </p:nvSpPr>
        <p:spPr>
          <a:xfrm>
            <a:off x="723900" y="685800"/>
            <a:ext cx="3855720" cy="2157884"/>
          </a:xfrm>
        </p:spPr>
        <p:txBody>
          <a:bodyPr anchor="t">
            <a:normAutofit/>
          </a:bodyPr>
          <a:lstStyle/>
          <a:p>
            <a:r>
              <a:rPr lang="en-US" sz="4100"/>
              <a:t>Convolutional Neural Networks (CNN)</a:t>
            </a:r>
            <a:endParaRPr lang="es-CO" sz="4100"/>
          </a:p>
        </p:txBody>
      </p:sp>
      <p:pic>
        <p:nvPicPr>
          <p:cNvPr id="6" name="Picture 5" descr="A diagram of a diagram of a variety of cubes&#10;&#10;Description automatically generated">
            <a:extLst>
              <a:ext uri="{FF2B5EF4-FFF2-40B4-BE49-F238E27FC236}">
                <a16:creationId xmlns:a16="http://schemas.microsoft.com/office/drawing/2014/main" id="{BCA1AA81-1AE9-BF4E-744E-0A103260DBD9}"/>
              </a:ext>
            </a:extLst>
          </p:cNvPr>
          <p:cNvPicPr>
            <a:picLocks noChangeAspect="1"/>
          </p:cNvPicPr>
          <p:nvPr/>
        </p:nvPicPr>
        <p:blipFill>
          <a:blip r:embed="rId2"/>
          <a:stretch>
            <a:fillRect/>
          </a:stretch>
        </p:blipFill>
        <p:spPr>
          <a:xfrm>
            <a:off x="5532120" y="669243"/>
            <a:ext cx="6659880" cy="2447505"/>
          </a:xfrm>
          <a:prstGeom prst="rect">
            <a:avLst/>
          </a:prstGeom>
          <a:noFill/>
        </p:spPr>
      </p:pic>
      <p:sp>
        <p:nvSpPr>
          <p:cNvPr id="3" name="Content Placeholder 2">
            <a:extLst>
              <a:ext uri="{FF2B5EF4-FFF2-40B4-BE49-F238E27FC236}">
                <a16:creationId xmlns:a16="http://schemas.microsoft.com/office/drawing/2014/main" id="{F043273F-E0FC-B964-B3D2-C2BE124E90A1}"/>
              </a:ext>
            </a:extLst>
          </p:cNvPr>
          <p:cNvSpPr>
            <a:spLocks noGrp="1"/>
          </p:cNvSpPr>
          <p:nvPr>
            <p:ph type="body" sz="half" idx="2"/>
          </p:nvPr>
        </p:nvSpPr>
        <p:spPr>
          <a:xfrm>
            <a:off x="142503" y="2855968"/>
            <a:ext cx="5115297" cy="3011432"/>
          </a:xfrm>
        </p:spPr>
        <p:txBody>
          <a:bodyPr>
            <a:noAutofit/>
          </a:bodyPr>
          <a:lstStyle/>
          <a:p>
            <a:r>
              <a:rPr lang="en-US" sz="2000" dirty="0">
                <a:solidFill>
                  <a:schemeClr val="bg1">
                    <a:lumMod val="95000"/>
                  </a:schemeClr>
                </a:solidFill>
              </a:rPr>
              <a:t>Deep Learning algorithm that:</a:t>
            </a:r>
          </a:p>
          <a:p>
            <a:pPr marL="800100" lvl="1" indent="-342900">
              <a:buFont typeface="Arial" panose="020B0604020202020204" pitchFamily="34" charset="0"/>
              <a:buChar char="•"/>
            </a:pPr>
            <a:r>
              <a:rPr lang="en-US" sz="2000" dirty="0">
                <a:solidFill>
                  <a:schemeClr val="bg1">
                    <a:lumMod val="95000"/>
                  </a:schemeClr>
                </a:solidFill>
              </a:rPr>
              <a:t>takes in an input image</a:t>
            </a:r>
          </a:p>
          <a:p>
            <a:pPr marL="800100" lvl="1" indent="-342900">
              <a:buFont typeface="Arial" panose="020B0604020202020204" pitchFamily="34" charset="0"/>
              <a:buChar char="•"/>
            </a:pPr>
            <a:r>
              <a:rPr lang="en-US" sz="2000" dirty="0">
                <a:solidFill>
                  <a:schemeClr val="bg1">
                    <a:lumMod val="95000"/>
                  </a:schemeClr>
                </a:solidFill>
              </a:rPr>
              <a:t>assign importance (learnable weights and biases) to objects in the image</a:t>
            </a:r>
          </a:p>
          <a:p>
            <a:pPr marL="800100" lvl="1" indent="-342900">
              <a:buFont typeface="Arial" panose="020B0604020202020204" pitchFamily="34" charset="0"/>
              <a:buChar char="•"/>
            </a:pPr>
            <a:r>
              <a:rPr lang="en-US" sz="2000" dirty="0">
                <a:solidFill>
                  <a:schemeClr val="bg1">
                    <a:lumMod val="95000"/>
                  </a:schemeClr>
                </a:solidFill>
              </a:rPr>
              <a:t>Identify features and predict them</a:t>
            </a:r>
          </a:p>
          <a:p>
            <a:r>
              <a:rPr lang="en-US" sz="2000" dirty="0">
                <a:solidFill>
                  <a:schemeClr val="bg1">
                    <a:lumMod val="95000"/>
                  </a:schemeClr>
                </a:solidFill>
              </a:rPr>
              <a:t>CNN is used for image processing in object recognition </a:t>
            </a:r>
          </a:p>
        </p:txBody>
      </p:sp>
      <p:pic>
        <p:nvPicPr>
          <p:cNvPr id="13" name="Picture 12">
            <a:extLst>
              <a:ext uri="{FF2B5EF4-FFF2-40B4-BE49-F238E27FC236}">
                <a16:creationId xmlns:a16="http://schemas.microsoft.com/office/drawing/2014/main" id="{391376D6-EC22-4534-CFE7-36CF0AA254B9}"/>
              </a:ext>
            </a:extLst>
          </p:cNvPr>
          <p:cNvPicPr>
            <a:picLocks noChangeAspect="1"/>
          </p:cNvPicPr>
          <p:nvPr/>
        </p:nvPicPr>
        <p:blipFill>
          <a:blip r:embed="rId3"/>
          <a:stretch>
            <a:fillRect/>
          </a:stretch>
        </p:blipFill>
        <p:spPr>
          <a:xfrm>
            <a:off x="6934200" y="3429000"/>
            <a:ext cx="3855720" cy="3031024"/>
          </a:xfrm>
          <a:prstGeom prst="rect">
            <a:avLst/>
          </a:prstGeom>
        </p:spPr>
      </p:pic>
    </p:spTree>
    <p:extLst>
      <p:ext uri="{BB962C8B-B14F-4D97-AF65-F5344CB8AC3E}">
        <p14:creationId xmlns:p14="http://schemas.microsoft.com/office/powerpoint/2010/main" val="127929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10285" y="741392"/>
            <a:ext cx="3443514" cy="709180"/>
          </a:xfrm>
        </p:spPr>
        <p:txBody>
          <a:bodyPr anchor="b">
            <a:normAutofit/>
          </a:bodyPr>
          <a:lstStyle/>
          <a:p>
            <a:r>
              <a:rPr lang="en-US" sz="3200" dirty="0"/>
              <a:t>Results</a:t>
            </a:r>
          </a:p>
        </p:txBody>
      </p:sp>
      <p:pic>
        <p:nvPicPr>
          <p:cNvPr id="4" name="Content Placeholder 4">
            <a:extLst>
              <a:ext uri="{FF2B5EF4-FFF2-40B4-BE49-F238E27FC236}">
                <a16:creationId xmlns:a16="http://schemas.microsoft.com/office/drawing/2014/main" id="{7BE372B6-4EB6-285F-8DEF-7D786AE86779}"/>
              </a:ext>
            </a:extLst>
          </p:cNvPr>
          <p:cNvPicPr>
            <a:picLocks noChangeAspect="1"/>
          </p:cNvPicPr>
          <p:nvPr/>
        </p:nvPicPr>
        <p:blipFill>
          <a:blip r:embed="rId2"/>
          <a:stretch>
            <a:fillRect/>
          </a:stretch>
        </p:blipFill>
        <p:spPr>
          <a:xfrm>
            <a:off x="255098" y="1733057"/>
            <a:ext cx="7716425" cy="3973629"/>
          </a:xfrm>
          <a:prstGeom prst="rect">
            <a:avLst/>
          </a:prstGeom>
        </p:spPr>
      </p:pic>
      <p:sp>
        <p:nvSpPr>
          <p:cNvPr id="3" name="Content Placeholder 2"/>
          <p:cNvSpPr>
            <a:spLocks noGrp="1"/>
          </p:cNvSpPr>
          <p:nvPr>
            <p:ph idx="1"/>
          </p:nvPr>
        </p:nvSpPr>
        <p:spPr>
          <a:xfrm>
            <a:off x="7910285" y="1600200"/>
            <a:ext cx="3443514" cy="4060767"/>
          </a:xfrm>
        </p:spPr>
        <p:txBody>
          <a:bodyPr anchor="t">
            <a:normAutofit fontScale="92500" lnSpcReduction="20000"/>
          </a:bodyPr>
          <a:lstStyle/>
          <a:p>
            <a:pPr marL="457200" indent="-457200">
              <a:buFont typeface="Arial" panose="020B0604020202020204" pitchFamily="34" charset="0"/>
              <a:buChar char="•"/>
            </a:pPr>
            <a:r>
              <a:rPr lang="en-US" sz="2400" dirty="0"/>
              <a:t>Results showed classification accuracy improvements in energy performance categories (A, B, CD, EFG). </a:t>
            </a:r>
          </a:p>
          <a:p>
            <a:pPr marL="457200" indent="-457200">
              <a:buFont typeface="Arial" panose="020B0604020202020204" pitchFamily="34" charset="0"/>
              <a:buChar char="•"/>
            </a:pPr>
            <a:r>
              <a:rPr lang="en-US" sz="2400" dirty="0"/>
              <a:t>Highest accuracy was 72% for year of construction, 67% for building type, and 69% for fuel type. </a:t>
            </a:r>
          </a:p>
          <a:p>
            <a:pPr marL="457200" indent="-457200">
              <a:buFont typeface="Arial" panose="020B0604020202020204" pitchFamily="34" charset="0"/>
              <a:buChar char="•"/>
            </a:pPr>
            <a:r>
              <a:rPr lang="en-US" sz="2400" dirty="0"/>
              <a:t>This method effectively identifies buildings with poor energy performance.</a:t>
            </a:r>
          </a:p>
        </p:txBody>
      </p:sp>
      <p:grpSp>
        <p:nvGrpSpPr>
          <p:cNvPr id="44" name="Group 43">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45" name="Rectangle 44">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46" name="Rectangle 45">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pic>
        <p:nvPicPr>
          <p:cNvPr id="5" name="Picture 4" descr="Light bulb on yellow background with sketched light beams and cord">
            <a:extLst>
              <a:ext uri="{FF2B5EF4-FFF2-40B4-BE49-F238E27FC236}">
                <a16:creationId xmlns:a16="http://schemas.microsoft.com/office/drawing/2014/main" id="{B9974EBF-0DC2-C0C7-E5EC-EFF12DA3B031}"/>
              </a:ext>
            </a:extLst>
          </p:cNvPr>
          <p:cNvPicPr>
            <a:picLocks noChangeAspect="1"/>
          </p:cNvPicPr>
          <p:nvPr/>
        </p:nvPicPr>
        <p:blipFill rotWithShape="1">
          <a:blip r:embed="rId2"/>
          <a:srcRect l="47871" r="3613"/>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2" name="Title 1"/>
          <p:cNvSpPr>
            <a:spLocks noGrp="1"/>
          </p:cNvSpPr>
          <p:nvPr>
            <p:ph type="title"/>
          </p:nvPr>
        </p:nvSpPr>
        <p:spPr>
          <a:xfrm>
            <a:off x="6115317" y="405685"/>
            <a:ext cx="5464968" cy="1559301"/>
          </a:xfrm>
        </p:spPr>
        <p:txBody>
          <a:bodyPr>
            <a:normAutofit/>
          </a:bodyPr>
          <a:lstStyle/>
          <a:p>
            <a:r>
              <a:rPr lang="en-US" sz="4000" dirty="0"/>
              <a:t>Conclusion</a:t>
            </a:r>
          </a:p>
        </p:txBody>
      </p:sp>
      <p:sp>
        <p:nvSpPr>
          <p:cNvPr id="3" name="Content Placeholder 2"/>
          <p:cNvSpPr>
            <a:spLocks noGrp="1"/>
          </p:cNvSpPr>
          <p:nvPr>
            <p:ph idx="1"/>
          </p:nvPr>
        </p:nvSpPr>
        <p:spPr>
          <a:xfrm>
            <a:off x="6115317" y="2743200"/>
            <a:ext cx="5247340" cy="3496878"/>
          </a:xfrm>
        </p:spPr>
        <p:txBody>
          <a:bodyPr anchor="ctr">
            <a:normAutofit fontScale="92500"/>
          </a:bodyPr>
          <a:lstStyle/>
          <a:p>
            <a:pPr marL="457200" indent="-457200">
              <a:buFont typeface="Arial" panose="020B0604020202020204" pitchFamily="34" charset="0"/>
              <a:buChar char="•"/>
            </a:pPr>
            <a:r>
              <a:rPr lang="en-US" dirty="0"/>
              <a:t>This study is pivotal for energy planning, offering a scalable, data-driven approach to identify areas for energy savings. </a:t>
            </a:r>
          </a:p>
          <a:p>
            <a:pPr marL="457200" indent="-457200">
              <a:buFont typeface="Arial" panose="020B0604020202020204" pitchFamily="34" charset="0"/>
              <a:buChar char="•"/>
            </a:pPr>
            <a:r>
              <a:rPr lang="en-US" dirty="0"/>
              <a:t>It's a step forward in utilizing technology for sustainable urban development and energy-efficient building management.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3FC792-25D2-F251-3ACB-99532C1DAC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12AC09-F104-2EFC-7235-0820AF667479}"/>
              </a:ext>
            </a:extLst>
          </p:cNvPr>
          <p:cNvSpPr>
            <a:spLocks noGrp="1"/>
          </p:cNvSpPr>
          <p:nvPr>
            <p:ph type="title"/>
          </p:nvPr>
        </p:nvSpPr>
        <p:spPr/>
        <p:txBody>
          <a:bodyPr/>
          <a:lstStyle/>
          <a:p>
            <a:r>
              <a:rPr lang="en-US" dirty="0"/>
              <a:t>Long-Short Term Memory (LSTM)</a:t>
            </a:r>
            <a:endParaRPr lang="es-CO" dirty="0"/>
          </a:p>
        </p:txBody>
      </p:sp>
      <p:sp>
        <p:nvSpPr>
          <p:cNvPr id="3" name="Content Placeholder 2">
            <a:extLst>
              <a:ext uri="{FF2B5EF4-FFF2-40B4-BE49-F238E27FC236}">
                <a16:creationId xmlns:a16="http://schemas.microsoft.com/office/drawing/2014/main" id="{8B396F33-8724-9495-5721-8C3AC3453307}"/>
              </a:ext>
            </a:extLst>
          </p:cNvPr>
          <p:cNvSpPr>
            <a:spLocks noGrp="1"/>
          </p:cNvSpPr>
          <p:nvPr>
            <p:ph idx="1"/>
          </p:nvPr>
        </p:nvSpPr>
        <p:spPr>
          <a:xfrm>
            <a:off x="1147864" y="1790700"/>
            <a:ext cx="9601200" cy="3581400"/>
          </a:xfrm>
        </p:spPr>
        <p:txBody>
          <a:bodyPr/>
          <a:lstStyle/>
          <a:p>
            <a:r>
              <a:rPr lang="en-US" dirty="0"/>
              <a:t>Memory cell for storing Long-term information and gates (forget, input, and output)</a:t>
            </a:r>
          </a:p>
          <a:p>
            <a:r>
              <a:rPr lang="en-US" dirty="0"/>
              <a:t>Forecasting, analysis in time series and sequential data tasks (language processing, speech recognition, </a:t>
            </a:r>
            <a:r>
              <a:rPr lang="en-US" dirty="0" err="1"/>
              <a:t>etc</a:t>
            </a:r>
            <a:r>
              <a:rPr lang="en-US" dirty="0"/>
              <a:t>)</a:t>
            </a:r>
          </a:p>
          <a:p>
            <a:endParaRPr lang="en-US" dirty="0"/>
          </a:p>
        </p:txBody>
      </p:sp>
      <p:pic>
        <p:nvPicPr>
          <p:cNvPr id="5" name="Picture 4">
            <a:extLst>
              <a:ext uri="{FF2B5EF4-FFF2-40B4-BE49-F238E27FC236}">
                <a16:creationId xmlns:a16="http://schemas.microsoft.com/office/drawing/2014/main" id="{1FF61620-C0EC-8EFF-EC95-36DDF0BDDADD}"/>
              </a:ext>
            </a:extLst>
          </p:cNvPr>
          <p:cNvPicPr>
            <a:picLocks noChangeAspect="1"/>
          </p:cNvPicPr>
          <p:nvPr/>
        </p:nvPicPr>
        <p:blipFill>
          <a:blip r:embed="rId2"/>
          <a:stretch>
            <a:fillRect/>
          </a:stretch>
        </p:blipFill>
        <p:spPr>
          <a:xfrm>
            <a:off x="6366964" y="2790702"/>
            <a:ext cx="4892883" cy="2860804"/>
          </a:xfrm>
          <a:prstGeom prst="rect">
            <a:avLst/>
          </a:prstGeom>
        </p:spPr>
      </p:pic>
      <p:pic>
        <p:nvPicPr>
          <p:cNvPr id="7" name="Picture 6">
            <a:extLst>
              <a:ext uri="{FF2B5EF4-FFF2-40B4-BE49-F238E27FC236}">
                <a16:creationId xmlns:a16="http://schemas.microsoft.com/office/drawing/2014/main" id="{6EB1D5DF-475D-5D47-3730-6285EE97CC78}"/>
              </a:ext>
            </a:extLst>
          </p:cNvPr>
          <p:cNvPicPr>
            <a:picLocks noChangeAspect="1"/>
          </p:cNvPicPr>
          <p:nvPr/>
        </p:nvPicPr>
        <p:blipFill>
          <a:blip r:embed="rId3"/>
          <a:stretch>
            <a:fillRect/>
          </a:stretch>
        </p:blipFill>
        <p:spPr>
          <a:xfrm>
            <a:off x="2900132" y="4134648"/>
            <a:ext cx="2476846" cy="695422"/>
          </a:xfrm>
          <a:prstGeom prst="rect">
            <a:avLst/>
          </a:prstGeom>
        </p:spPr>
      </p:pic>
      <p:pic>
        <p:nvPicPr>
          <p:cNvPr id="9" name="Picture 8">
            <a:extLst>
              <a:ext uri="{FF2B5EF4-FFF2-40B4-BE49-F238E27FC236}">
                <a16:creationId xmlns:a16="http://schemas.microsoft.com/office/drawing/2014/main" id="{DB348183-36E6-BD4E-6B1A-18C8C900566B}"/>
              </a:ext>
            </a:extLst>
          </p:cNvPr>
          <p:cNvPicPr>
            <a:picLocks noChangeAspect="1"/>
          </p:cNvPicPr>
          <p:nvPr/>
        </p:nvPicPr>
        <p:blipFill>
          <a:blip r:embed="rId4"/>
          <a:stretch>
            <a:fillRect/>
          </a:stretch>
        </p:blipFill>
        <p:spPr>
          <a:xfrm>
            <a:off x="2900132" y="4984663"/>
            <a:ext cx="2238687" cy="666843"/>
          </a:xfrm>
          <a:prstGeom prst="rect">
            <a:avLst/>
          </a:prstGeom>
        </p:spPr>
      </p:pic>
      <p:pic>
        <p:nvPicPr>
          <p:cNvPr id="11" name="Picture 10">
            <a:extLst>
              <a:ext uri="{FF2B5EF4-FFF2-40B4-BE49-F238E27FC236}">
                <a16:creationId xmlns:a16="http://schemas.microsoft.com/office/drawing/2014/main" id="{65F44158-A705-8598-E328-4007535095CC}"/>
              </a:ext>
            </a:extLst>
          </p:cNvPr>
          <p:cNvPicPr>
            <a:picLocks noChangeAspect="1"/>
          </p:cNvPicPr>
          <p:nvPr/>
        </p:nvPicPr>
        <p:blipFill>
          <a:blip r:embed="rId5"/>
          <a:stretch>
            <a:fillRect/>
          </a:stretch>
        </p:blipFill>
        <p:spPr>
          <a:xfrm>
            <a:off x="2900132" y="3439758"/>
            <a:ext cx="1943371" cy="581106"/>
          </a:xfrm>
          <a:prstGeom prst="rect">
            <a:avLst/>
          </a:prstGeom>
        </p:spPr>
      </p:pic>
    </p:spTree>
    <p:extLst>
      <p:ext uri="{BB962C8B-B14F-4D97-AF65-F5344CB8AC3E}">
        <p14:creationId xmlns:p14="http://schemas.microsoft.com/office/powerpoint/2010/main" val="3504316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50785-C6F7-964A-2B74-DAA7A62AA03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4172C3F-E5D9-9D70-7C80-6D4E3E7B0BEB}"/>
              </a:ext>
            </a:extLst>
          </p:cNvPr>
          <p:cNvPicPr>
            <a:picLocks noChangeAspect="1"/>
          </p:cNvPicPr>
          <p:nvPr/>
        </p:nvPicPr>
        <p:blipFill>
          <a:blip r:embed="rId2"/>
          <a:stretch>
            <a:fillRect/>
          </a:stretch>
        </p:blipFill>
        <p:spPr>
          <a:xfrm>
            <a:off x="4628154" y="3540427"/>
            <a:ext cx="6415982" cy="3095081"/>
          </a:xfrm>
          <a:prstGeom prst="rect">
            <a:avLst/>
          </a:prstGeom>
        </p:spPr>
      </p:pic>
      <p:sp>
        <p:nvSpPr>
          <p:cNvPr id="2" name="Title 1">
            <a:extLst>
              <a:ext uri="{FF2B5EF4-FFF2-40B4-BE49-F238E27FC236}">
                <a16:creationId xmlns:a16="http://schemas.microsoft.com/office/drawing/2014/main" id="{838773B8-B340-0796-972D-605057B6E762}"/>
              </a:ext>
            </a:extLst>
          </p:cNvPr>
          <p:cNvSpPr>
            <a:spLocks noGrp="1"/>
          </p:cNvSpPr>
          <p:nvPr>
            <p:ph type="title"/>
          </p:nvPr>
        </p:nvSpPr>
        <p:spPr/>
        <p:txBody>
          <a:bodyPr/>
          <a:lstStyle/>
          <a:p>
            <a:r>
              <a:rPr lang="en-US" dirty="0"/>
              <a:t>CNN-LSTM TO PREDICT NET ENERGY GENERATION FORECASTING</a:t>
            </a:r>
            <a:endParaRPr lang="es-CO" dirty="0"/>
          </a:p>
        </p:txBody>
      </p:sp>
      <p:sp>
        <p:nvSpPr>
          <p:cNvPr id="3" name="Content Placeholder 2">
            <a:extLst>
              <a:ext uri="{FF2B5EF4-FFF2-40B4-BE49-F238E27FC236}">
                <a16:creationId xmlns:a16="http://schemas.microsoft.com/office/drawing/2014/main" id="{483D84C7-AF8B-87AB-DF66-A3D0A6DAE080}"/>
              </a:ext>
            </a:extLst>
          </p:cNvPr>
          <p:cNvSpPr>
            <a:spLocks noGrp="1"/>
          </p:cNvSpPr>
          <p:nvPr>
            <p:ph idx="1"/>
          </p:nvPr>
        </p:nvSpPr>
        <p:spPr>
          <a:xfrm>
            <a:off x="1147864" y="1987296"/>
            <a:ext cx="9601200" cy="3384804"/>
          </a:xfrm>
        </p:spPr>
        <p:txBody>
          <a:bodyPr/>
          <a:lstStyle/>
          <a:p>
            <a:r>
              <a:rPr lang="en-US" dirty="0"/>
              <a:t>CNN: categorize weather conditions</a:t>
            </a:r>
          </a:p>
          <a:p>
            <a:pPr lvl="1"/>
            <a:r>
              <a:rPr lang="en-US" dirty="0"/>
              <a:t>3 layers to analyze the data, then amplify its features</a:t>
            </a:r>
          </a:p>
          <a:p>
            <a:r>
              <a:rPr lang="en-US" dirty="0"/>
              <a:t>LSTM: learn solar power generation</a:t>
            </a:r>
          </a:p>
          <a:p>
            <a:pPr lvl="1"/>
            <a:r>
              <a:rPr lang="en-US" dirty="0"/>
              <a:t>3 layers, uses learned weights to make complex decisions based on the extracted features</a:t>
            </a:r>
          </a:p>
        </p:txBody>
      </p:sp>
    </p:spTree>
    <p:extLst>
      <p:ext uri="{BB962C8B-B14F-4D97-AF65-F5344CB8AC3E}">
        <p14:creationId xmlns:p14="http://schemas.microsoft.com/office/powerpoint/2010/main" val="676295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B54D4-C3B8-646B-64DF-E1BABA1704A3}"/>
              </a:ext>
            </a:extLst>
          </p:cNvPr>
          <p:cNvSpPr>
            <a:spLocks noGrp="1"/>
          </p:cNvSpPr>
          <p:nvPr>
            <p:ph type="title"/>
          </p:nvPr>
        </p:nvSpPr>
        <p:spPr>
          <a:xfrm>
            <a:off x="723900" y="685800"/>
            <a:ext cx="3855720" cy="2157884"/>
          </a:xfrm>
        </p:spPr>
        <p:txBody>
          <a:bodyPr anchor="t">
            <a:normAutofit/>
          </a:bodyPr>
          <a:lstStyle/>
          <a:p>
            <a:r>
              <a:rPr lang="en-US" dirty="0"/>
              <a:t>Smart Cities with AI</a:t>
            </a:r>
            <a:endParaRPr lang="es-CO" dirty="0"/>
          </a:p>
        </p:txBody>
      </p:sp>
      <p:pic>
        <p:nvPicPr>
          <p:cNvPr id="5" name="Picture 4">
            <a:extLst>
              <a:ext uri="{FF2B5EF4-FFF2-40B4-BE49-F238E27FC236}">
                <a16:creationId xmlns:a16="http://schemas.microsoft.com/office/drawing/2014/main" id="{413C6F35-3A63-8A20-6D5F-C70FBAF134A9}"/>
              </a:ext>
            </a:extLst>
          </p:cNvPr>
          <p:cNvPicPr>
            <a:picLocks noChangeAspect="1"/>
          </p:cNvPicPr>
          <p:nvPr/>
        </p:nvPicPr>
        <p:blipFill>
          <a:blip r:embed="rId2"/>
          <a:stretch>
            <a:fillRect/>
          </a:stretch>
        </p:blipFill>
        <p:spPr>
          <a:xfrm>
            <a:off x="5532120" y="1397737"/>
            <a:ext cx="6659880" cy="4062525"/>
          </a:xfrm>
          <a:prstGeom prst="rect">
            <a:avLst/>
          </a:prstGeom>
          <a:noFill/>
        </p:spPr>
      </p:pic>
      <p:sp>
        <p:nvSpPr>
          <p:cNvPr id="3" name="Content Placeholder 2">
            <a:extLst>
              <a:ext uri="{FF2B5EF4-FFF2-40B4-BE49-F238E27FC236}">
                <a16:creationId xmlns:a16="http://schemas.microsoft.com/office/drawing/2014/main" id="{CF54E79D-49BB-AE5D-FFAF-3A533A95E0E3}"/>
              </a:ext>
            </a:extLst>
          </p:cNvPr>
          <p:cNvSpPr>
            <a:spLocks noGrp="1"/>
          </p:cNvSpPr>
          <p:nvPr>
            <p:ph type="body" sz="half" idx="2"/>
          </p:nvPr>
        </p:nvSpPr>
        <p:spPr>
          <a:xfrm>
            <a:off x="723900" y="2855968"/>
            <a:ext cx="3855720" cy="3011432"/>
          </a:xfrm>
        </p:spPr>
        <p:txBody>
          <a:bodyPr>
            <a:normAutofit lnSpcReduction="10000"/>
          </a:bodyPr>
          <a:lstStyle/>
          <a:p>
            <a:r>
              <a:rPr lang="en-US" sz="2000" dirty="0">
                <a:solidFill>
                  <a:schemeClr val="bg1">
                    <a:lumMod val="95000"/>
                  </a:schemeClr>
                </a:solidFill>
              </a:rPr>
              <a:t>CNN-LSTM diversification</a:t>
            </a:r>
          </a:p>
          <a:p>
            <a:r>
              <a:rPr lang="en-US" sz="2000" dirty="0">
                <a:solidFill>
                  <a:schemeClr val="bg1">
                    <a:lumMod val="95000"/>
                  </a:schemeClr>
                </a:solidFill>
              </a:rPr>
              <a:t>9 to 13 temperature readings on the power plant have a better performance across the model</a:t>
            </a:r>
          </a:p>
          <a:p>
            <a:r>
              <a:rPr lang="en-US" sz="2000" dirty="0">
                <a:solidFill>
                  <a:schemeClr val="bg1">
                    <a:lumMod val="95000"/>
                  </a:schemeClr>
                </a:solidFill>
              </a:rPr>
              <a:t>Real-time temperature allows dynamic adjustment in energy generation controlling greenhouse gas (GHG) emissions</a:t>
            </a:r>
          </a:p>
        </p:txBody>
      </p:sp>
    </p:spTree>
    <p:extLst>
      <p:ext uri="{BB962C8B-B14F-4D97-AF65-F5344CB8AC3E}">
        <p14:creationId xmlns:p14="http://schemas.microsoft.com/office/powerpoint/2010/main" val="842237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489B-A652-1442-122D-B16182D34A19}"/>
              </a:ext>
            </a:extLst>
          </p:cNvPr>
          <p:cNvSpPr>
            <a:spLocks noGrp="1"/>
          </p:cNvSpPr>
          <p:nvPr>
            <p:ph type="title"/>
          </p:nvPr>
        </p:nvSpPr>
        <p:spPr/>
        <p:txBody>
          <a:bodyPr/>
          <a:lstStyle/>
          <a:p>
            <a:r>
              <a:rPr lang="en-US" dirty="0"/>
              <a:t>Reference</a:t>
            </a:r>
            <a:endParaRPr lang="es-CO" dirty="0"/>
          </a:p>
        </p:txBody>
      </p:sp>
      <p:sp>
        <p:nvSpPr>
          <p:cNvPr id="3" name="Content Placeholder 2">
            <a:extLst>
              <a:ext uri="{FF2B5EF4-FFF2-40B4-BE49-F238E27FC236}">
                <a16:creationId xmlns:a16="http://schemas.microsoft.com/office/drawing/2014/main" id="{AE552637-501D-21AB-1A38-D63B6A97D7CD}"/>
              </a:ext>
            </a:extLst>
          </p:cNvPr>
          <p:cNvSpPr>
            <a:spLocks noGrp="1"/>
          </p:cNvSpPr>
          <p:nvPr>
            <p:ph idx="1"/>
          </p:nvPr>
        </p:nvSpPr>
        <p:spPr/>
        <p:txBody>
          <a:bodyPr/>
          <a:lstStyle/>
          <a:p>
            <a:r>
              <a:rPr lang="es-CO" dirty="0"/>
              <a:t>S. </a:t>
            </a:r>
            <a:r>
              <a:rPr lang="es-CO" dirty="0" err="1"/>
              <a:t>Shrestha</a:t>
            </a:r>
            <a:r>
              <a:rPr lang="es-CO" dirty="0"/>
              <a:t>, B. Buckley, A. S. </a:t>
            </a:r>
            <a:r>
              <a:rPr lang="es-CO" dirty="0" err="1"/>
              <a:t>Varde</a:t>
            </a:r>
            <a:r>
              <a:rPr lang="es-CO" dirty="0"/>
              <a:t> and D. </a:t>
            </a:r>
            <a:r>
              <a:rPr lang="es-CO" dirty="0" err="1"/>
              <a:t>Cwynar</a:t>
            </a:r>
            <a:r>
              <a:rPr lang="es-CO" dirty="0"/>
              <a:t>, "</a:t>
            </a:r>
            <a:r>
              <a:rPr lang="es-CO" dirty="0" err="1"/>
              <a:t>Hybrid</a:t>
            </a:r>
            <a:r>
              <a:rPr lang="es-CO" dirty="0"/>
              <a:t> CNN-LSTM and </a:t>
            </a:r>
            <a:r>
              <a:rPr lang="es-CO" dirty="0" err="1"/>
              <a:t>Domain</a:t>
            </a:r>
            <a:r>
              <a:rPr lang="es-CO" dirty="0"/>
              <a:t> </a:t>
            </a:r>
            <a:r>
              <a:rPr lang="es-CO" dirty="0" err="1"/>
              <a:t>Modeling</a:t>
            </a:r>
            <a:r>
              <a:rPr lang="es-CO" dirty="0"/>
              <a:t> in </a:t>
            </a:r>
            <a:r>
              <a:rPr lang="es-CO" dirty="0" err="1"/>
              <a:t>Climate</a:t>
            </a:r>
            <a:r>
              <a:rPr lang="es-CO" dirty="0"/>
              <a:t>-Energy </a:t>
            </a:r>
            <a:r>
              <a:rPr lang="es-CO" dirty="0" err="1"/>
              <a:t>Analysis</a:t>
            </a:r>
            <a:r>
              <a:rPr lang="es-CO" dirty="0"/>
              <a:t> for a Smart </a:t>
            </a:r>
            <a:r>
              <a:rPr lang="es-CO" dirty="0" err="1"/>
              <a:t>Environment</a:t>
            </a:r>
            <a:r>
              <a:rPr lang="es-CO" dirty="0"/>
              <a:t>," 2023 IEEE 35th International </a:t>
            </a:r>
            <a:r>
              <a:rPr lang="es-CO" dirty="0" err="1"/>
              <a:t>Conference</a:t>
            </a:r>
            <a:r>
              <a:rPr lang="es-CO" dirty="0"/>
              <a:t> </a:t>
            </a:r>
            <a:r>
              <a:rPr lang="es-CO" dirty="0" err="1"/>
              <a:t>on</a:t>
            </a:r>
            <a:r>
              <a:rPr lang="es-CO" dirty="0"/>
              <a:t> Tools </a:t>
            </a:r>
            <a:r>
              <a:rPr lang="es-CO" dirty="0" err="1"/>
              <a:t>with</a:t>
            </a:r>
            <a:r>
              <a:rPr lang="es-CO" dirty="0"/>
              <a:t> Artificial </a:t>
            </a:r>
            <a:r>
              <a:rPr lang="es-CO" dirty="0" err="1"/>
              <a:t>Intelligence</a:t>
            </a:r>
            <a:r>
              <a:rPr lang="es-CO" dirty="0"/>
              <a:t> (ICTAI), Atlanta, GA, USA, 2023, pp. 229-233, </a:t>
            </a:r>
            <a:r>
              <a:rPr lang="es-CO" dirty="0" err="1"/>
              <a:t>doi</a:t>
            </a:r>
            <a:r>
              <a:rPr lang="es-CO" dirty="0"/>
              <a:t>: 10.1109/ICTAI59109.2023.00041. </a:t>
            </a:r>
            <a:r>
              <a:rPr lang="es-CO" dirty="0" err="1"/>
              <a:t>keywords</a:t>
            </a:r>
            <a:r>
              <a:rPr lang="es-CO" dirty="0"/>
              <a:t>: {</a:t>
            </a:r>
            <a:r>
              <a:rPr lang="es-CO" dirty="0" err="1"/>
              <a:t>Climate</a:t>
            </a:r>
            <a:r>
              <a:rPr lang="es-CO" dirty="0"/>
              <a:t> </a:t>
            </a:r>
            <a:r>
              <a:rPr lang="es-CO" dirty="0" err="1"/>
              <a:t>change;Convolutional</a:t>
            </a:r>
            <a:r>
              <a:rPr lang="es-CO" dirty="0"/>
              <a:t> neural </a:t>
            </a:r>
            <a:r>
              <a:rPr lang="es-CO" dirty="0" err="1"/>
              <a:t>networks;Electricity;Long</a:t>
            </a:r>
            <a:r>
              <a:rPr lang="es-CO" dirty="0"/>
              <a:t> short </a:t>
            </a:r>
            <a:r>
              <a:rPr lang="es-CO" dirty="0" err="1"/>
              <a:t>term</a:t>
            </a:r>
            <a:r>
              <a:rPr lang="es-CO" dirty="0"/>
              <a:t> </a:t>
            </a:r>
            <a:r>
              <a:rPr lang="es-CO" dirty="0" err="1"/>
              <a:t>memory;Predictive</a:t>
            </a:r>
            <a:r>
              <a:rPr lang="es-CO" dirty="0"/>
              <a:t> </a:t>
            </a:r>
            <a:r>
              <a:rPr lang="es-CO" dirty="0" err="1"/>
              <a:t>models;Smart</a:t>
            </a:r>
            <a:r>
              <a:rPr lang="es-CO" dirty="0"/>
              <a:t> </a:t>
            </a:r>
            <a:r>
              <a:rPr lang="es-CO" dirty="0" err="1"/>
              <a:t>devices;Smart</a:t>
            </a:r>
            <a:r>
              <a:rPr lang="es-CO" dirty="0"/>
              <a:t> </a:t>
            </a:r>
            <a:r>
              <a:rPr lang="es-CO" dirty="0" err="1"/>
              <a:t>cities;Power</a:t>
            </a:r>
            <a:r>
              <a:rPr lang="es-CO" dirty="0"/>
              <a:t> </a:t>
            </a:r>
            <a:r>
              <a:rPr lang="es-CO" dirty="0" err="1"/>
              <a:t>generation;CNN;Climate</a:t>
            </a:r>
            <a:r>
              <a:rPr lang="es-CO" dirty="0"/>
              <a:t> </a:t>
            </a:r>
            <a:r>
              <a:rPr lang="es-CO" dirty="0" err="1"/>
              <a:t>Studies;Electricity;Energy;LSTM;Predictive</a:t>
            </a:r>
            <a:r>
              <a:rPr lang="es-CO" dirty="0"/>
              <a:t> </a:t>
            </a:r>
            <a:r>
              <a:rPr lang="es-CO" dirty="0" err="1"/>
              <a:t>Modeling;Smart</a:t>
            </a:r>
            <a:r>
              <a:rPr lang="es-CO" dirty="0"/>
              <a:t> </a:t>
            </a:r>
            <a:r>
              <a:rPr lang="es-CO" dirty="0" err="1"/>
              <a:t>Environment;Smart</a:t>
            </a:r>
            <a:r>
              <a:rPr lang="es-CO" dirty="0"/>
              <a:t> </a:t>
            </a:r>
            <a:r>
              <a:rPr lang="es-CO" dirty="0" err="1"/>
              <a:t>Cities</a:t>
            </a:r>
            <a:r>
              <a:rPr lang="es-CO" dirty="0"/>
              <a:t>},</a:t>
            </a:r>
          </a:p>
          <a:p>
            <a:endParaRPr lang="es-CO" dirty="0"/>
          </a:p>
          <a:p>
            <a:r>
              <a:rPr lang="es-CO" dirty="0"/>
              <a:t>https://towardsdatascience.com/a-comprehensive-guide-to-convolutional-neural-networks-the-eli5-way-3bd2b1164a53</a:t>
            </a:r>
          </a:p>
        </p:txBody>
      </p:sp>
    </p:spTree>
    <p:extLst>
      <p:ext uri="{BB962C8B-B14F-4D97-AF65-F5344CB8AC3E}">
        <p14:creationId xmlns:p14="http://schemas.microsoft.com/office/powerpoint/2010/main" val="3965217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B921F-EC15-D442-E24F-0F7C60F37F42}"/>
              </a:ext>
            </a:extLst>
          </p:cNvPr>
          <p:cNvSpPr>
            <a:spLocks noGrp="1"/>
          </p:cNvSpPr>
          <p:nvPr>
            <p:ph type="ctrTitle"/>
          </p:nvPr>
        </p:nvSpPr>
        <p:spPr/>
        <p:txBody>
          <a:bodyPr>
            <a:normAutofit/>
          </a:bodyPr>
          <a:lstStyle/>
          <a:p>
            <a:pPr algn="ctr"/>
            <a:r>
              <a:rPr lang="en-US" sz="2500" b="1" i="0" u="sng" strike="noStrike" baseline="0" dirty="0">
                <a:solidFill>
                  <a:srgbClr val="000000"/>
                </a:solidFill>
                <a:latin typeface="Arial" panose="020B0604020202020204" pitchFamily="34" charset="0"/>
                <a:cs typeface="Arial" panose="020B0604020202020204" pitchFamily="34" charset="0"/>
              </a:rPr>
              <a:t>PAPER 1</a:t>
            </a:r>
            <a:br>
              <a:rPr lang="en-US" sz="2500" b="1" i="0" u="none" strike="noStrike" baseline="0" dirty="0">
                <a:solidFill>
                  <a:srgbClr val="000000"/>
                </a:solidFill>
                <a:latin typeface="Arial" panose="020B0604020202020204" pitchFamily="34" charset="0"/>
                <a:cs typeface="Arial" panose="020B0604020202020204" pitchFamily="34" charset="0"/>
              </a:rPr>
            </a:br>
            <a:r>
              <a:rPr lang="en-US" sz="2500" b="1" i="0" u="none" strike="noStrike" baseline="0" dirty="0">
                <a:solidFill>
                  <a:srgbClr val="000000"/>
                </a:solidFill>
                <a:latin typeface="Arial" panose="020B0604020202020204" pitchFamily="34" charset="0"/>
                <a:cs typeface="Arial" panose="020B0604020202020204" pitchFamily="34" charset="0"/>
              </a:rPr>
              <a:t>Comparison of machine learning techniques used in type II diabetes risk prediction</a:t>
            </a:r>
            <a:endParaRPr lang="en-US" sz="25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8A2DEF1F-E60E-BA21-2F9F-9FB77BC56B00}"/>
              </a:ext>
            </a:extLst>
          </p:cNvPr>
          <p:cNvSpPr>
            <a:spLocks noGrp="1"/>
          </p:cNvSpPr>
          <p:nvPr>
            <p:ph type="subTitle" idx="1"/>
          </p:nvPr>
        </p:nvSpPr>
        <p:spPr/>
        <p:txBody>
          <a:bodyPr/>
          <a:lstStyle/>
          <a:p>
            <a:pPr algn="ctr"/>
            <a:r>
              <a:rPr lang="en-US" sz="2000" b="0" i="0" u="none" strike="noStrike" baseline="0" dirty="0">
                <a:solidFill>
                  <a:srgbClr val="000000"/>
                </a:solidFill>
                <a:latin typeface="Arial" panose="020B0604020202020204" pitchFamily="34" charset="0"/>
                <a:cs typeface="Arial" panose="020B0604020202020204" pitchFamily="34" charset="0"/>
              </a:rPr>
              <a:t>By</a:t>
            </a:r>
          </a:p>
          <a:p>
            <a:pPr algn="ctr"/>
            <a:r>
              <a:rPr lang="en-US" dirty="0" err="1">
                <a:solidFill>
                  <a:srgbClr val="000000"/>
                </a:solidFill>
                <a:latin typeface="Arial" panose="020B0604020202020204" pitchFamily="34" charset="0"/>
                <a:cs typeface="Arial" panose="020B0604020202020204" pitchFamily="34" charset="0"/>
              </a:rPr>
              <a:t>k</a:t>
            </a:r>
            <a:r>
              <a:rPr lang="en-US" sz="2000" b="0" i="0" u="none" strike="noStrike" baseline="0" dirty="0" err="1">
                <a:solidFill>
                  <a:srgbClr val="000000"/>
                </a:solidFill>
                <a:latin typeface="Arial" panose="020B0604020202020204" pitchFamily="34" charset="0"/>
                <a:cs typeface="Arial" panose="020B0604020202020204" pitchFamily="34" charset="0"/>
              </a:rPr>
              <a:t>aluarachchi</a:t>
            </a:r>
            <a:r>
              <a:rPr lang="en-US" sz="2000" b="0" i="0" u="none" strike="noStrike" baseline="0" dirty="0">
                <a:solidFill>
                  <a:srgbClr val="000000"/>
                </a:solidFill>
                <a:latin typeface="Arial" panose="020B0604020202020204" pitchFamily="34" charset="0"/>
                <a:cs typeface="Arial" panose="020B0604020202020204" pitchFamily="34" charset="0"/>
              </a:rPr>
              <a:t> K.N., </a:t>
            </a:r>
            <a:r>
              <a:rPr lang="en-US" sz="2000" b="0" i="0" u="none" strike="noStrike" baseline="0" dirty="0" err="1">
                <a:solidFill>
                  <a:srgbClr val="000000"/>
                </a:solidFill>
                <a:latin typeface="Arial" panose="020B0604020202020204" pitchFamily="34" charset="0"/>
                <a:cs typeface="Arial" panose="020B0604020202020204" pitchFamily="34" charset="0"/>
              </a:rPr>
              <a:t>Premachandra</a:t>
            </a:r>
            <a:r>
              <a:rPr lang="en-US" sz="2000" b="0" i="0" u="none" strike="noStrike" baseline="0" dirty="0">
                <a:solidFill>
                  <a:srgbClr val="000000"/>
                </a:solidFill>
                <a:latin typeface="Arial" panose="020B0604020202020204" pitchFamily="34" charset="0"/>
                <a:cs typeface="Arial" panose="020B0604020202020204" pitchFamily="34" charset="0"/>
              </a:rPr>
              <a:t> K.P., Dissanayake R.B.N.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2301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EB25A4-8B3E-9288-E76A-34CF52D2E0DC}"/>
              </a:ext>
            </a:extLst>
          </p:cNvPr>
          <p:cNvSpPr txBox="1"/>
          <p:nvPr/>
        </p:nvSpPr>
        <p:spPr>
          <a:xfrm>
            <a:off x="1005840" y="352214"/>
            <a:ext cx="10136294" cy="9787295"/>
          </a:xfrm>
          <a:prstGeom prst="rect">
            <a:avLst/>
          </a:prstGeom>
          <a:noFill/>
        </p:spPr>
        <p:txBody>
          <a:bodyPr wrap="square" numCol="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Objective</a:t>
            </a:r>
            <a:endParaRPr kumimoji="0" lang="en-US" sz="20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Compare Eight (8) Supervised Machine Learning models to identify the best algorithm with a low bias-variance trade-off for the diagnosis of Type II diabetes among female Native Americans living in America (PIMA)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Machine Learning models developed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Logistic Regression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Decision Tree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Random Forest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Support Vector Machine (SVM)</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K-Nearest Neighbor (KNN)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Naïve Bayes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Gradient Boosting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Artificial Neural Network (ANN)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Data used</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Native Americans living in Arizona (PIMA) Indians Diabetes Dataset, published by National Institute of Diabetes, Digestive &amp; Kidney Diseases in the USA.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8636894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corte">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806972_TF34357615.potx" id="{C86973C6-2DA0-4089-9514-87FF768B367B}" vid="{9027C86C-E911-48B6-A8D3-7E2305217078}"/>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Diseño Recorte</Template>
  <TotalTime>511</TotalTime>
  <Words>2771</Words>
  <Application>Microsoft Office PowerPoint</Application>
  <PresentationFormat>Widescreen</PresentationFormat>
  <Paragraphs>299</Paragraphs>
  <Slides>31</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31</vt:i4>
      </vt:variant>
    </vt:vector>
  </HeadingPairs>
  <TitlesOfParts>
    <vt:vector size="40" baseType="lpstr">
      <vt:lpstr>Arial</vt:lpstr>
      <vt:lpstr>Calibri</vt:lpstr>
      <vt:lpstr>Franklin Gothic Book</vt:lpstr>
      <vt:lpstr>Tenorite</vt:lpstr>
      <vt:lpstr>Tw Cen MT</vt:lpstr>
      <vt:lpstr>Wingdings</vt:lpstr>
      <vt:lpstr>Recorte</vt:lpstr>
      <vt:lpstr>Circuit</vt:lpstr>
      <vt:lpstr>Office Theme</vt:lpstr>
      <vt:lpstr>Literature survey</vt:lpstr>
      <vt:lpstr>Hybrid CNN-LSTM and Domain Modeling in Climate-Energy Analysis for a Smart Environment</vt:lpstr>
      <vt:lpstr>Convolutional Neural Networks (CNN)</vt:lpstr>
      <vt:lpstr>Long-Short Term Memory (LSTM)</vt:lpstr>
      <vt:lpstr>CNN-LSTM TO PREDICT NET ENERGY GENERATION FORECASTING</vt:lpstr>
      <vt:lpstr>Smart Cities with AI</vt:lpstr>
      <vt:lpstr>Reference</vt:lpstr>
      <vt:lpstr>PAPER 1 Comparison of machine learning techniques used in type II diabetes risk prediction</vt:lpstr>
      <vt:lpstr>PowerPoint Presentation</vt:lpstr>
      <vt:lpstr>PowerPoint Presentation</vt:lpstr>
      <vt:lpstr>PowerPoint Presentation</vt:lpstr>
      <vt:lpstr>Paper 2 Comparative Research on Diabetes Influencing Factors Based on Random Forest and Decision Tree Models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&amp; Geospatial Techniques in Building Energy Performance Prediction</vt:lpstr>
      <vt:lpstr>Introduction</vt:lpstr>
      <vt:lpstr>Machine Learning Techniques</vt:lpstr>
      <vt:lpstr>Naive Bayes (NB)</vt:lpstr>
      <vt:lpstr>Random Forest (RF) / Decision Trees (DT)</vt:lpstr>
      <vt:lpstr>Geospatial Techniques</vt:lpstr>
      <vt:lpstr>Multi-Scale GIS Mapping</vt:lpstr>
      <vt:lpstr>Results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Literature survey</dc:title>
  <dc:creator>James Lucero</dc:creator>
  <cp:lastModifiedBy>Rolih Ferdinand</cp:lastModifiedBy>
  <cp:revision>1</cp:revision>
  <dcterms:created xsi:type="dcterms:W3CDTF">2024-02-04T20:36:54Z</dcterms:created>
  <dcterms:modified xsi:type="dcterms:W3CDTF">2024-02-06T02:56:33Z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